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302" r:id="rId7"/>
    <p:sldId id="303" r:id="rId8"/>
    <p:sldId id="301" r:id="rId9"/>
    <p:sldId id="261" r:id="rId10"/>
    <p:sldId id="262" r:id="rId11"/>
    <p:sldId id="265" r:id="rId12"/>
    <p:sldId id="266" r:id="rId13"/>
    <p:sldId id="267" r:id="rId14"/>
    <p:sldId id="263" r:id="rId15"/>
    <p:sldId id="264" r:id="rId16"/>
    <p:sldId id="279" r:id="rId17"/>
    <p:sldId id="296" r:id="rId18"/>
    <p:sldId id="336" r:id="rId19"/>
    <p:sldId id="295" r:id="rId20"/>
    <p:sldId id="297" r:id="rId21"/>
    <p:sldId id="289" r:id="rId22"/>
    <p:sldId id="300" r:id="rId23"/>
    <p:sldId id="299" r:id="rId24"/>
    <p:sldId id="314" r:id="rId25"/>
    <p:sldId id="337" r:id="rId26"/>
    <p:sldId id="317" r:id="rId27"/>
    <p:sldId id="315" r:id="rId28"/>
    <p:sldId id="309" r:id="rId29"/>
    <p:sldId id="310" r:id="rId30"/>
    <p:sldId id="311" r:id="rId31"/>
    <p:sldId id="313" r:id="rId32"/>
    <p:sldId id="342" r:id="rId33"/>
    <p:sldId id="324" r:id="rId34"/>
    <p:sldId id="326" r:id="rId35"/>
    <p:sldId id="327" r:id="rId36"/>
    <p:sldId id="331" r:id="rId37"/>
    <p:sldId id="332" r:id="rId38"/>
    <p:sldId id="333" r:id="rId39"/>
    <p:sldId id="338" r:id="rId40"/>
    <p:sldId id="318" r:id="rId41"/>
    <p:sldId id="343" r:id="rId42"/>
    <p:sldId id="283" r:id="rId43"/>
    <p:sldId id="344" r:id="rId44"/>
    <p:sldId id="339" r:id="rId45"/>
    <p:sldId id="340" r:id="rId46"/>
    <p:sldId id="330" r:id="rId47"/>
    <p:sldId id="341" r:id="rId48"/>
    <p:sldId id="345" r:id="rId49"/>
    <p:sldId id="346" r:id="rId50"/>
    <p:sldId id="284" r:id="rId51"/>
    <p:sldId id="316" r:id="rId52"/>
    <p:sldId id="282" r:id="rId53"/>
    <p:sldId id="308" r:id="rId54"/>
    <p:sldId id="29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660"/>
  </p:normalViewPr>
  <p:slideViewPr>
    <p:cSldViewPr snapToGrid="0">
      <p:cViewPr varScale="1">
        <p:scale>
          <a:sx n="82" d="100"/>
          <a:sy n="82" d="100"/>
        </p:scale>
        <p:origin x="58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96BDAD-9323-4C9B-88DA-D6A28C23851A}" type="datetimeFigureOut">
              <a:rPr lang="en-US" smtClean="0"/>
              <a:t>11/29/2019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1C237-8142-4EF0-8E5D-8943FED99374}" type="slidenum">
              <a:rPr lang="en-US" smtClean="0"/>
              <a:t>‹#›</a:t>
            </a:fld>
            <a:endParaRPr lang="en-US"/>
          </a:p>
        </p:txBody>
      </p:sp>
    </p:spTree>
    <p:extLst>
      <p:ext uri="{BB962C8B-B14F-4D97-AF65-F5344CB8AC3E}">
        <p14:creationId xmlns:p14="http://schemas.microsoft.com/office/powerpoint/2010/main" val="1076073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Prior works (</a:t>
            </a:r>
            <a:r>
              <a:rPr lang="en-US" sz="1200" b="0" i="0" u="none" strike="noStrike" kern="1200" dirty="0" err="1">
                <a:solidFill>
                  <a:schemeClr val="tx1"/>
                </a:solidFill>
                <a:effectLst/>
                <a:latin typeface="+mn-lt"/>
                <a:ea typeface="+mn-ea"/>
                <a:cs typeface="+mn-cs"/>
              </a:rPr>
              <a:t>DeepMon</a:t>
            </a:r>
            <a:r>
              <a:rPr lang="en-US" sz="1200" b="0" i="0" u="none" strike="noStrike" kern="1200" dirty="0">
                <a:solidFill>
                  <a:schemeClr val="tx1"/>
                </a:solidFill>
                <a:effectLst/>
                <a:latin typeface="+mn-lt"/>
                <a:ea typeface="+mn-ea"/>
                <a:cs typeface="+mn-cs"/>
              </a:rPr>
              <a:t> [Mobisys’17] using HW accelerator in the form of GPU, </a:t>
            </a:r>
            <a:r>
              <a:rPr lang="en-US" sz="1200" b="0" i="0" u="none" strike="noStrike" kern="1200" dirty="0" err="1">
                <a:solidFill>
                  <a:schemeClr val="tx1"/>
                </a:solidFill>
                <a:effectLst/>
                <a:latin typeface="+mn-lt"/>
                <a:ea typeface="+mn-ea"/>
                <a:cs typeface="+mn-cs"/>
              </a:rPr>
              <a:t>Mcdnn</a:t>
            </a:r>
            <a:r>
              <a:rPr lang="en-US" sz="1200" b="0" i="0" u="none" strike="noStrike" kern="1200" dirty="0">
                <a:solidFill>
                  <a:schemeClr val="tx1"/>
                </a:solidFill>
                <a:effectLst/>
                <a:latin typeface="+mn-lt"/>
                <a:ea typeface="+mn-ea"/>
                <a:cs typeface="+mn-cs"/>
              </a:rPr>
              <a:t> [Mobisys’16] how to schedule heterogeneous requests in a resource constraint environment) focuses optimizing computational latency only using some local scheduling algorithms.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This motivates the need for self driving network.  Where when the application is performing bad react to those situations and improve the user experience.</a:t>
            </a:r>
          </a:p>
          <a:p>
            <a:r>
              <a:rPr lang="en-US" sz="1200" b="1" i="0" u="none" strike="noStrike" kern="1200" dirty="0">
                <a:solidFill>
                  <a:schemeClr val="tx1"/>
                </a:solidFill>
                <a:effectLst/>
                <a:latin typeface="+mn-lt"/>
                <a:ea typeface="+mn-ea"/>
                <a:cs typeface="+mn-cs"/>
              </a:rPr>
              <a:t>Current methods of enhancing the application performance static, unresponsive to network changes and don’t consider real user exp</a:t>
            </a:r>
            <a:endParaRPr lang="en-US" b="1" dirty="0"/>
          </a:p>
        </p:txBody>
      </p:sp>
      <p:sp>
        <p:nvSpPr>
          <p:cNvPr id="4" name="Slide Number Placeholder 3"/>
          <p:cNvSpPr>
            <a:spLocks noGrp="1"/>
          </p:cNvSpPr>
          <p:nvPr>
            <p:ph type="sldNum" sz="quarter" idx="5"/>
          </p:nvPr>
        </p:nvSpPr>
        <p:spPr/>
        <p:txBody>
          <a:bodyPr/>
          <a:lstStyle/>
          <a:p>
            <a:fld id="{DBA9596E-7F17-4AAE-8502-B79C8651AE55}" type="slidenum">
              <a:rPr lang="en-US" smtClean="0"/>
              <a:t>2</a:t>
            </a:fld>
            <a:endParaRPr lang="en-US"/>
          </a:p>
        </p:txBody>
      </p:sp>
    </p:spTree>
    <p:extLst>
      <p:ext uri="{BB962C8B-B14F-4D97-AF65-F5344CB8AC3E}">
        <p14:creationId xmlns:p14="http://schemas.microsoft.com/office/powerpoint/2010/main" val="34645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Suboptimality can be present while switching from one mechanism or from one parameter of one mechanism to another with the sudden change in BW but less resource will be wasted as those are lightweight processes. </a:t>
            </a:r>
          </a:p>
        </p:txBody>
      </p:sp>
      <p:sp>
        <p:nvSpPr>
          <p:cNvPr id="4" name="Slide Number Placeholder 3"/>
          <p:cNvSpPr>
            <a:spLocks noGrp="1"/>
          </p:cNvSpPr>
          <p:nvPr>
            <p:ph type="sldNum" sz="quarter" idx="5"/>
          </p:nvPr>
        </p:nvSpPr>
        <p:spPr/>
        <p:txBody>
          <a:bodyPr/>
          <a:lstStyle/>
          <a:p>
            <a:fld id="{DBA9596E-7F17-4AAE-8502-B79C8651AE55}" type="slidenum">
              <a:rPr lang="en-US" smtClean="0"/>
              <a:t>23</a:t>
            </a:fld>
            <a:endParaRPr lang="en-US"/>
          </a:p>
        </p:txBody>
      </p:sp>
    </p:spTree>
    <p:extLst>
      <p:ext uri="{BB962C8B-B14F-4D97-AF65-F5344CB8AC3E}">
        <p14:creationId xmlns:p14="http://schemas.microsoft.com/office/powerpoint/2010/main" val="376893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bw</a:t>
            </a:r>
            <a:r>
              <a:rPr lang="en-US" dirty="0"/>
              <a:t> 20, best configuration downsize 960 no jpeg and encode with </a:t>
            </a:r>
            <a:r>
              <a:rPr lang="en-US" dirty="0" err="1"/>
              <a:t>qp</a:t>
            </a:r>
            <a:r>
              <a:rPr lang="en-US" dirty="0"/>
              <a:t> 12</a:t>
            </a:r>
          </a:p>
        </p:txBody>
      </p:sp>
      <p:sp>
        <p:nvSpPr>
          <p:cNvPr id="4" name="Slide Number Placeholder 3"/>
          <p:cNvSpPr>
            <a:spLocks noGrp="1"/>
          </p:cNvSpPr>
          <p:nvPr>
            <p:ph type="sldNum" sz="quarter" idx="5"/>
          </p:nvPr>
        </p:nvSpPr>
        <p:spPr/>
        <p:txBody>
          <a:bodyPr/>
          <a:lstStyle/>
          <a:p>
            <a:fld id="{DBA9596E-7F17-4AAE-8502-B79C8651AE55}" type="slidenum">
              <a:rPr lang="en-US" smtClean="0"/>
              <a:t>33</a:t>
            </a:fld>
            <a:endParaRPr lang="en-US"/>
          </a:p>
        </p:txBody>
      </p:sp>
    </p:spTree>
    <p:extLst>
      <p:ext uri="{BB962C8B-B14F-4D97-AF65-F5344CB8AC3E}">
        <p14:creationId xmlns:p14="http://schemas.microsoft.com/office/powerpoint/2010/main" val="245951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F1 score here as bounding box based accuracy is really less for tiny yolo</a:t>
            </a:r>
          </a:p>
        </p:txBody>
      </p:sp>
      <p:sp>
        <p:nvSpPr>
          <p:cNvPr id="4" name="Slide Number Placeholder 3"/>
          <p:cNvSpPr>
            <a:spLocks noGrp="1"/>
          </p:cNvSpPr>
          <p:nvPr>
            <p:ph type="sldNum" sz="quarter" idx="5"/>
          </p:nvPr>
        </p:nvSpPr>
        <p:spPr/>
        <p:txBody>
          <a:bodyPr/>
          <a:lstStyle/>
          <a:p>
            <a:fld id="{DBA9596E-7F17-4AAE-8502-B79C8651AE55}" type="slidenum">
              <a:rPr lang="en-US" smtClean="0"/>
              <a:t>34</a:t>
            </a:fld>
            <a:endParaRPr lang="en-US"/>
          </a:p>
        </p:txBody>
      </p:sp>
    </p:spTree>
    <p:extLst>
      <p:ext uri="{BB962C8B-B14F-4D97-AF65-F5344CB8AC3E}">
        <p14:creationId xmlns:p14="http://schemas.microsoft.com/office/powerpoint/2010/main" val="2928656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models are not effective for drone captured images</a:t>
            </a:r>
          </a:p>
        </p:txBody>
      </p:sp>
      <p:sp>
        <p:nvSpPr>
          <p:cNvPr id="4" name="Slide Number Placeholder 3"/>
          <p:cNvSpPr>
            <a:spLocks noGrp="1"/>
          </p:cNvSpPr>
          <p:nvPr>
            <p:ph type="sldNum" sz="quarter" idx="5"/>
          </p:nvPr>
        </p:nvSpPr>
        <p:spPr/>
        <p:txBody>
          <a:bodyPr/>
          <a:lstStyle/>
          <a:p>
            <a:fld id="{DF41C237-8142-4EF0-8E5D-8943FED99374}" type="slidenum">
              <a:rPr lang="en-US" smtClean="0"/>
              <a:t>38</a:t>
            </a:fld>
            <a:endParaRPr lang="en-US"/>
          </a:p>
        </p:txBody>
      </p:sp>
    </p:spTree>
    <p:extLst>
      <p:ext uri="{BB962C8B-B14F-4D97-AF65-F5344CB8AC3E}">
        <p14:creationId xmlns:p14="http://schemas.microsoft.com/office/powerpoint/2010/main" val="226034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Period=5</a:t>
            </a:r>
          </a:p>
          <a:p>
            <a:pPr lvl="1"/>
            <a:r>
              <a:rPr lang="en-US" dirty="0">
                <a:sym typeface="Wingdings" panose="05000000000000000000" pitchFamily="2" charset="2"/>
              </a:rPr>
              <a:t>1.5% (mean)</a:t>
            </a:r>
          </a:p>
          <a:p>
            <a:endParaRPr lang="en-US" dirty="0"/>
          </a:p>
        </p:txBody>
      </p:sp>
      <p:sp>
        <p:nvSpPr>
          <p:cNvPr id="4" name="Slide Number Placeholder 3"/>
          <p:cNvSpPr>
            <a:spLocks noGrp="1"/>
          </p:cNvSpPr>
          <p:nvPr>
            <p:ph type="sldNum" sz="quarter" idx="5"/>
          </p:nvPr>
        </p:nvSpPr>
        <p:spPr/>
        <p:txBody>
          <a:bodyPr/>
          <a:lstStyle/>
          <a:p>
            <a:fld id="{DF41C237-8142-4EF0-8E5D-8943FED99374}" type="slidenum">
              <a:rPr lang="en-US" smtClean="0"/>
              <a:t>47</a:t>
            </a:fld>
            <a:endParaRPr lang="en-US"/>
          </a:p>
        </p:txBody>
      </p:sp>
    </p:spTree>
    <p:extLst>
      <p:ext uri="{BB962C8B-B14F-4D97-AF65-F5344CB8AC3E}">
        <p14:creationId xmlns:p14="http://schemas.microsoft.com/office/powerpoint/2010/main" val="337395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with prof (modified idea)</a:t>
            </a:r>
          </a:p>
        </p:txBody>
      </p:sp>
      <p:sp>
        <p:nvSpPr>
          <p:cNvPr id="4" name="Slide Number Placeholder 3"/>
          <p:cNvSpPr>
            <a:spLocks noGrp="1"/>
          </p:cNvSpPr>
          <p:nvPr>
            <p:ph type="sldNum" sz="quarter" idx="5"/>
          </p:nvPr>
        </p:nvSpPr>
        <p:spPr/>
        <p:txBody>
          <a:bodyPr/>
          <a:lstStyle/>
          <a:p>
            <a:fld id="{DBA9596E-7F17-4AAE-8502-B79C8651AE55}" type="slidenum">
              <a:rPr lang="en-US" smtClean="0"/>
              <a:t>51</a:t>
            </a:fld>
            <a:endParaRPr lang="en-US"/>
          </a:p>
        </p:txBody>
      </p:sp>
    </p:spTree>
    <p:extLst>
      <p:ext uri="{BB962C8B-B14F-4D97-AF65-F5344CB8AC3E}">
        <p14:creationId xmlns:p14="http://schemas.microsoft.com/office/powerpoint/2010/main" val="292791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18.65 for </a:t>
            </a:r>
            <a:r>
              <a:rPr lang="en-US" dirty="0" err="1"/>
              <a:t>WiFi</a:t>
            </a:r>
            <a:r>
              <a:rPr lang="en-US" dirty="0"/>
              <a:t> hotspot (Network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where is the bottleneck?</a:t>
            </a: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3</a:t>
            </a:fld>
            <a:endParaRPr lang="en-US"/>
          </a:p>
        </p:txBody>
      </p:sp>
    </p:spTree>
    <p:extLst>
      <p:ext uri="{BB962C8B-B14F-4D97-AF65-F5344CB8AC3E}">
        <p14:creationId xmlns:p14="http://schemas.microsoft.com/office/powerpoint/2010/main" val="166952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offload completely or execute completely locally</a:t>
            </a:r>
          </a:p>
          <a:p>
            <a:endParaRPr lang="en-US" dirty="0"/>
          </a:p>
          <a:p>
            <a:r>
              <a:rPr lang="en-US" dirty="0"/>
              <a:t>How to compress the intermediate output and which layer to compress in order to have best compression ratio</a:t>
            </a:r>
          </a:p>
        </p:txBody>
      </p:sp>
      <p:sp>
        <p:nvSpPr>
          <p:cNvPr id="4" name="Slide Number Placeholder 3"/>
          <p:cNvSpPr>
            <a:spLocks noGrp="1"/>
          </p:cNvSpPr>
          <p:nvPr>
            <p:ph type="sldNum" sz="quarter" idx="5"/>
          </p:nvPr>
        </p:nvSpPr>
        <p:spPr/>
        <p:txBody>
          <a:bodyPr/>
          <a:lstStyle/>
          <a:p>
            <a:fld id="{DBA9596E-7F17-4AAE-8502-B79C8651AE55}" type="slidenum">
              <a:rPr lang="en-US" smtClean="0"/>
              <a:t>5</a:t>
            </a:fld>
            <a:endParaRPr lang="en-US"/>
          </a:p>
        </p:txBody>
      </p:sp>
    </p:spTree>
    <p:extLst>
      <p:ext uri="{BB962C8B-B14F-4D97-AF65-F5344CB8AC3E}">
        <p14:creationId xmlns:p14="http://schemas.microsoft.com/office/powerpoint/2010/main" val="279504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Highly used in disaster management</a:t>
            </a:r>
          </a:p>
          <a:p>
            <a:r>
              <a:rPr lang="en-US" dirty="0"/>
              <a:t>Fixed constraint = total detection time</a:t>
            </a:r>
          </a:p>
          <a:p>
            <a:r>
              <a:rPr lang="en-US" dirty="0"/>
              <a:t>Variable constraint = network BW</a:t>
            </a:r>
          </a:p>
          <a:p>
            <a:r>
              <a:rPr lang="en-US" dirty="0"/>
              <a:t>Ultimate </a:t>
            </a:r>
            <a:r>
              <a:rPr lang="en-US" dirty="0" err="1"/>
              <a:t>QoE</a:t>
            </a:r>
            <a:r>
              <a:rPr lang="en-US" dirty="0"/>
              <a:t> = accuracy</a:t>
            </a:r>
          </a:p>
          <a:p>
            <a:r>
              <a:rPr lang="en-US" dirty="0"/>
              <a:t>This ultimate </a:t>
            </a:r>
            <a:r>
              <a:rPr lang="en-US" dirty="0" err="1"/>
              <a:t>QoE</a:t>
            </a:r>
            <a:r>
              <a:rPr lang="en-US" dirty="0"/>
              <a:t> can be impact by several factors</a:t>
            </a:r>
          </a:p>
        </p:txBody>
      </p:sp>
      <p:sp>
        <p:nvSpPr>
          <p:cNvPr id="4" name="Slide Number Placeholder 3"/>
          <p:cNvSpPr>
            <a:spLocks noGrp="1"/>
          </p:cNvSpPr>
          <p:nvPr>
            <p:ph type="sldNum" sz="quarter" idx="5"/>
          </p:nvPr>
        </p:nvSpPr>
        <p:spPr/>
        <p:txBody>
          <a:bodyPr/>
          <a:lstStyle/>
          <a:p>
            <a:fld id="{DF41C237-8142-4EF0-8E5D-8943FED99374}" type="slidenum">
              <a:rPr lang="en-US" smtClean="0"/>
              <a:t>8</a:t>
            </a:fld>
            <a:endParaRPr lang="en-US"/>
          </a:p>
        </p:txBody>
      </p:sp>
    </p:spTree>
    <p:extLst>
      <p:ext uri="{BB962C8B-B14F-4D97-AF65-F5344CB8AC3E}">
        <p14:creationId xmlns:p14="http://schemas.microsoft.com/office/powerpoint/2010/main" val="396606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Adascle</a:t>
            </a:r>
            <a:r>
              <a:rPr lang="en-US" dirty="0"/>
              <a:t> comes to the observation that </a:t>
            </a:r>
            <a:r>
              <a:rPr lang="en-US" dirty="0" err="1"/>
              <a:t>downsampling</a:t>
            </a:r>
            <a:r>
              <a:rPr lang="en-US" dirty="0"/>
              <a:t> could reduce noises and can reduce false positives so how to determine how much each image to scale to improve the accuracy.</a:t>
            </a:r>
          </a:p>
          <a:p>
            <a:endParaRPr lang="en-US" dirty="0"/>
          </a:p>
          <a:p>
            <a:r>
              <a:rPr lang="en-US" dirty="0"/>
              <a:t>They didn’t use the downscaling as a trade off parameter for accuracy and speedup. </a:t>
            </a:r>
          </a:p>
        </p:txBody>
      </p:sp>
      <p:sp>
        <p:nvSpPr>
          <p:cNvPr id="4" name="Slide Number Placeholder 3"/>
          <p:cNvSpPr>
            <a:spLocks noGrp="1"/>
          </p:cNvSpPr>
          <p:nvPr>
            <p:ph type="sldNum" sz="quarter" idx="5"/>
          </p:nvPr>
        </p:nvSpPr>
        <p:spPr/>
        <p:txBody>
          <a:bodyPr/>
          <a:lstStyle/>
          <a:p>
            <a:fld id="{DBA9596E-7F17-4AAE-8502-B79C8651AE55}" type="slidenum">
              <a:rPr lang="en-US" smtClean="0"/>
              <a:t>10</a:t>
            </a:fld>
            <a:endParaRPr lang="en-US"/>
          </a:p>
        </p:txBody>
      </p:sp>
    </p:spTree>
    <p:extLst>
      <p:ext uri="{BB962C8B-B14F-4D97-AF65-F5344CB8AC3E}">
        <p14:creationId xmlns:p14="http://schemas.microsoft.com/office/powerpoint/2010/main" val="200849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paper does this?</a:t>
            </a:r>
          </a:p>
        </p:txBody>
      </p:sp>
      <p:sp>
        <p:nvSpPr>
          <p:cNvPr id="4" name="Slide Number Placeholder 3"/>
          <p:cNvSpPr>
            <a:spLocks noGrp="1"/>
          </p:cNvSpPr>
          <p:nvPr>
            <p:ph type="sldNum" sz="quarter" idx="5"/>
          </p:nvPr>
        </p:nvSpPr>
        <p:spPr/>
        <p:txBody>
          <a:bodyPr/>
          <a:lstStyle/>
          <a:p>
            <a:fld id="{DBA9596E-7F17-4AAE-8502-B79C8651AE55}" type="slidenum">
              <a:rPr lang="en-US" smtClean="0"/>
              <a:t>13</a:t>
            </a:fld>
            <a:endParaRPr lang="en-US"/>
          </a:p>
        </p:txBody>
      </p:sp>
    </p:spTree>
    <p:extLst>
      <p:ext uri="{BB962C8B-B14F-4D97-AF65-F5344CB8AC3E}">
        <p14:creationId xmlns:p14="http://schemas.microsoft.com/office/powerpoint/2010/main" val="192407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Based on video temporal locality and available net BW propose an ML model to predict the frequency</a:t>
            </a:r>
          </a:p>
          <a:p>
            <a:endParaRPr lang="en-US" dirty="0"/>
          </a:p>
        </p:txBody>
      </p:sp>
      <p:sp>
        <p:nvSpPr>
          <p:cNvPr id="4" name="Slide Number Placeholder 3"/>
          <p:cNvSpPr>
            <a:spLocks noGrp="1"/>
          </p:cNvSpPr>
          <p:nvPr>
            <p:ph type="sldNum" sz="quarter" idx="5"/>
          </p:nvPr>
        </p:nvSpPr>
        <p:spPr/>
        <p:txBody>
          <a:bodyPr/>
          <a:lstStyle/>
          <a:p>
            <a:fld id="{DF41C237-8142-4EF0-8E5D-8943FED99374}" type="slidenum">
              <a:rPr lang="en-US" smtClean="0"/>
              <a:t>14</a:t>
            </a:fld>
            <a:endParaRPr lang="en-US"/>
          </a:p>
        </p:txBody>
      </p:sp>
    </p:spTree>
    <p:extLst>
      <p:ext uri="{BB962C8B-B14F-4D97-AF65-F5344CB8AC3E}">
        <p14:creationId xmlns:p14="http://schemas.microsoft.com/office/powerpoint/2010/main" val="3011950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Here we can train an ML model which selects appropriate QP and Video bit-rate based on network BW</a:t>
            </a:r>
          </a:p>
          <a:p>
            <a:endParaRPr lang="en-US" dirty="0"/>
          </a:p>
        </p:txBody>
      </p:sp>
      <p:sp>
        <p:nvSpPr>
          <p:cNvPr id="4" name="Slide Number Placeholder 3"/>
          <p:cNvSpPr>
            <a:spLocks noGrp="1"/>
          </p:cNvSpPr>
          <p:nvPr>
            <p:ph type="sldNum" sz="quarter" idx="5"/>
          </p:nvPr>
        </p:nvSpPr>
        <p:spPr/>
        <p:txBody>
          <a:bodyPr/>
          <a:lstStyle/>
          <a:p>
            <a:fld id="{DF41C237-8142-4EF0-8E5D-8943FED99374}" type="slidenum">
              <a:rPr lang="en-US" smtClean="0"/>
              <a:t>15</a:t>
            </a:fld>
            <a:endParaRPr lang="en-US"/>
          </a:p>
        </p:txBody>
      </p:sp>
    </p:spTree>
    <p:extLst>
      <p:ext uri="{BB962C8B-B14F-4D97-AF65-F5344CB8AC3E}">
        <p14:creationId xmlns:p14="http://schemas.microsoft.com/office/powerpoint/2010/main" val="177634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60 Mbps, the downscale parameter = 672 and for 80 Mbps its 768. </a:t>
            </a:r>
          </a:p>
          <a:p>
            <a:r>
              <a:rPr lang="en-US" dirty="0"/>
              <a:t>This differences much higher in the lower bandwidth ranges</a:t>
            </a:r>
          </a:p>
          <a:p>
            <a:r>
              <a:rPr lang="en-US" dirty="0"/>
              <a:t>With 1K avg obj detection per frame increased to 3 from 1.1</a:t>
            </a: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22</a:t>
            </a:fld>
            <a:endParaRPr lang="en-US"/>
          </a:p>
        </p:txBody>
      </p:sp>
    </p:spTree>
    <p:extLst>
      <p:ext uri="{BB962C8B-B14F-4D97-AF65-F5344CB8AC3E}">
        <p14:creationId xmlns:p14="http://schemas.microsoft.com/office/powerpoint/2010/main" val="342019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8505-53C8-459B-9C4E-6C9843D532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856245-A2F8-4FB0-A3A2-3FF8C78D24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D3C167-1699-4107-AD1D-19E673C9F015}"/>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0E370E69-2AA4-4AD0-9BDD-59CA90641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93654-6BE8-4A2A-9AB2-4A591EB7E5DF}"/>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356390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990D-7DB7-46AB-94D1-0E400FA40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01CE7-72DB-4332-B653-FAFD528817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23C5A-C312-460A-89FF-5744C80E3E32}"/>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0EC4BCC0-55E5-4471-B906-3DECCBB9A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FAE8C-623B-4309-916C-ED78543E87A9}"/>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344895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70903-0EE2-4B11-92F2-35EE0070AC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67EF-322E-4081-8DB9-933E293331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0F7F9C-FADB-40B1-A413-9A8D3DBD2161}"/>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6C6E703C-6CB2-4BAF-85DF-1CF358C33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DD94F-446A-4C20-B64F-B6018B8398F5}"/>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99341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4EE7-142F-4F06-A905-9C78557E6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AF451-5271-4D0D-ABA4-9DA3228E2C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D6B8A-E328-4D71-AFCE-22F06467CABD}"/>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F289DEBA-BD86-4556-8422-BD8B42AA9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A6ADE-78C3-4606-922C-2F48BDA6FF92}"/>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1176857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8395-D7AF-4969-83BF-81C71B2C1B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AD45A2-D45D-4D5B-B5B1-7B4A144A3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970B63-2B83-4E61-A0BC-BC776D324D0B}"/>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55354591-6E9E-42BE-A5E0-6C5D02882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3BA82-D30D-4A94-B286-25D6E1B1DCFA}"/>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07199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2149-DD4A-4081-A75A-A694999F93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125BB-CA71-4C70-8FC8-A6687649DD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93533E-D173-423B-BCE8-FA84C5A239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6C6C52-6DC8-46FB-94E1-B5D2A42D5828}"/>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6" name="Footer Placeholder 5">
            <a:extLst>
              <a:ext uri="{FF2B5EF4-FFF2-40B4-BE49-F238E27FC236}">
                <a16:creationId xmlns:a16="http://schemas.microsoft.com/office/drawing/2014/main" id="{C274BE87-55A5-45C6-A93A-06477E995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86534-73A6-4938-BBDB-A8D6863F1274}"/>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157939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A7DE-6C5B-4B72-98D2-FBA4F31D7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2DA0C8-534E-49BC-AFA8-B5EB0449F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86758A-FDB1-4856-A1C9-BE0220663C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FE827E-D5B9-4D89-9B5E-8D8B0F2364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A301F5-D81F-4A3B-BADF-C2E6040777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73FF42-EFF5-40C5-B5FC-3D2D096ECC5C}"/>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8" name="Footer Placeholder 7">
            <a:extLst>
              <a:ext uri="{FF2B5EF4-FFF2-40B4-BE49-F238E27FC236}">
                <a16:creationId xmlns:a16="http://schemas.microsoft.com/office/drawing/2014/main" id="{A257E543-EFE8-42D6-8F3D-4823C0C4F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D5FF38-7A3E-4D75-B993-4093345423D5}"/>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53113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0DC-80A0-4C56-BB85-FA536BC873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63C406-4189-432D-9EF2-AA915D5EEE26}"/>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4" name="Footer Placeholder 3">
            <a:extLst>
              <a:ext uri="{FF2B5EF4-FFF2-40B4-BE49-F238E27FC236}">
                <a16:creationId xmlns:a16="http://schemas.microsoft.com/office/drawing/2014/main" id="{57932E80-DAC2-4472-B099-98D014BA75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466618-067F-4C79-9248-9E97DDBAE677}"/>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44560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940D2-3F36-4EE0-A899-A2D5F6767F23}"/>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3" name="Footer Placeholder 2">
            <a:extLst>
              <a:ext uri="{FF2B5EF4-FFF2-40B4-BE49-F238E27FC236}">
                <a16:creationId xmlns:a16="http://schemas.microsoft.com/office/drawing/2014/main" id="{81FDADC6-3903-4D00-8C88-2E06052CDE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EEEA9C-2BAB-434B-93BB-165F16C69100}"/>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57031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A700-7191-4FB2-BE3F-AE6DD3956E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7BDE7-F004-4DA0-BDB3-739F85FCD3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F23B50-99C7-45A1-94D8-7F978A7B5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8853E6-B211-41F2-BA2C-8E3646F65875}"/>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6" name="Footer Placeholder 5">
            <a:extLst>
              <a:ext uri="{FF2B5EF4-FFF2-40B4-BE49-F238E27FC236}">
                <a16:creationId xmlns:a16="http://schemas.microsoft.com/office/drawing/2014/main" id="{9DEFC141-AD59-42EA-AE0C-67909AD9B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16D5F2-9D81-4E42-A98F-915CE39E5C13}"/>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28724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F5E-58CF-4C01-B273-71CB30907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5874D0-370E-4409-8758-6EEA9AA4C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7FFA69-CDB5-4AE7-8F8D-6373ADA01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6C4AD8-9DCC-4D5A-A0E2-7CEE6F27159B}"/>
              </a:ext>
            </a:extLst>
          </p:cNvPr>
          <p:cNvSpPr>
            <a:spLocks noGrp="1"/>
          </p:cNvSpPr>
          <p:nvPr>
            <p:ph type="dt" sz="half" idx="10"/>
          </p:nvPr>
        </p:nvSpPr>
        <p:spPr/>
        <p:txBody>
          <a:bodyPr/>
          <a:lstStyle/>
          <a:p>
            <a:fld id="{68D64675-5BB5-49D2-BBC5-B5B35924C74E}" type="datetimeFigureOut">
              <a:rPr lang="en-US" smtClean="0"/>
              <a:t>11/29/2019</a:t>
            </a:fld>
            <a:endParaRPr lang="en-US"/>
          </a:p>
        </p:txBody>
      </p:sp>
      <p:sp>
        <p:nvSpPr>
          <p:cNvPr id="6" name="Footer Placeholder 5">
            <a:extLst>
              <a:ext uri="{FF2B5EF4-FFF2-40B4-BE49-F238E27FC236}">
                <a16:creationId xmlns:a16="http://schemas.microsoft.com/office/drawing/2014/main" id="{3E66BEA8-2E0E-4B3E-BFE6-A5081F50F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341F0-0390-47B0-B86E-C16DD92E946C}"/>
              </a:ext>
            </a:extLst>
          </p:cNvPr>
          <p:cNvSpPr>
            <a:spLocks noGrp="1"/>
          </p:cNvSpPr>
          <p:nvPr>
            <p:ph type="sldNum" sz="quarter" idx="12"/>
          </p:nvPr>
        </p:nvSpPr>
        <p:spPr/>
        <p:txBody>
          <a:bodyPr/>
          <a:lstStyle/>
          <a:p>
            <a:fld id="{8BEF350D-A6AD-4600-A6FE-B249C1B6F9CF}" type="slidenum">
              <a:rPr lang="en-US" smtClean="0"/>
              <a:t>‹#›</a:t>
            </a:fld>
            <a:endParaRPr lang="en-US"/>
          </a:p>
        </p:txBody>
      </p:sp>
    </p:spTree>
    <p:extLst>
      <p:ext uri="{BB962C8B-B14F-4D97-AF65-F5344CB8AC3E}">
        <p14:creationId xmlns:p14="http://schemas.microsoft.com/office/powerpoint/2010/main" val="254827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5F5F2-4E71-41A7-9069-DDE966EBC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A84D85-83D8-47C6-BBAA-7AF57C910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5BC4A4-B867-4AB6-ABD9-FE5C12000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4675-5BB5-49D2-BBC5-B5B35924C74E}" type="datetimeFigureOut">
              <a:rPr lang="en-US" smtClean="0"/>
              <a:t>11/29/2019</a:t>
            </a:fld>
            <a:endParaRPr lang="en-US"/>
          </a:p>
        </p:txBody>
      </p:sp>
      <p:sp>
        <p:nvSpPr>
          <p:cNvPr id="5" name="Footer Placeholder 4">
            <a:extLst>
              <a:ext uri="{FF2B5EF4-FFF2-40B4-BE49-F238E27FC236}">
                <a16:creationId xmlns:a16="http://schemas.microsoft.com/office/drawing/2014/main" id="{23510E1B-9B90-4C3C-A96C-125EFDB91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45E71C-5C86-4B4F-A0B4-F43E20395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F350D-A6AD-4600-A6FE-B249C1B6F9CF}" type="slidenum">
              <a:rPr lang="en-US" smtClean="0"/>
              <a:t>‹#›</a:t>
            </a:fld>
            <a:endParaRPr lang="en-US"/>
          </a:p>
        </p:txBody>
      </p:sp>
    </p:spTree>
    <p:extLst>
      <p:ext uri="{BB962C8B-B14F-4D97-AF65-F5344CB8AC3E}">
        <p14:creationId xmlns:p14="http://schemas.microsoft.com/office/powerpoint/2010/main" val="3591895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sers.ugent.be/~jvdrhoof/dataset-4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3FDB-450E-417C-A248-D265C2540053}"/>
              </a:ext>
            </a:extLst>
          </p:cNvPr>
          <p:cNvSpPr>
            <a:spLocks noGrp="1"/>
          </p:cNvSpPr>
          <p:nvPr>
            <p:ph type="ctrTitle"/>
          </p:nvPr>
        </p:nvSpPr>
        <p:spPr>
          <a:xfrm>
            <a:off x="1524000" y="1681656"/>
            <a:ext cx="9144000" cy="2387600"/>
          </a:xfrm>
        </p:spPr>
        <p:txBody>
          <a:bodyPr>
            <a:normAutofit fontScale="90000"/>
          </a:bodyPr>
          <a:lstStyle/>
          <a:p>
            <a:r>
              <a:rPr lang="en-US" b="1" dirty="0"/>
              <a:t>Improving </a:t>
            </a:r>
            <a:r>
              <a:rPr lang="en-US" b="1" dirty="0">
                <a:solidFill>
                  <a:srgbClr val="C00000"/>
                </a:solidFill>
              </a:rPr>
              <a:t>Edge-Assisted</a:t>
            </a:r>
            <a:r>
              <a:rPr lang="en-US" b="1" dirty="0"/>
              <a:t> CNN </a:t>
            </a:r>
            <a:r>
              <a:rPr lang="en-US" b="1" dirty="0">
                <a:solidFill>
                  <a:srgbClr val="C00000"/>
                </a:solidFill>
              </a:rPr>
              <a:t>Detection</a:t>
            </a:r>
            <a:r>
              <a:rPr lang="en-US" b="1" dirty="0"/>
              <a:t> </a:t>
            </a:r>
            <a:r>
              <a:rPr lang="en-US" b="1" dirty="0">
                <a:solidFill>
                  <a:srgbClr val="C00000"/>
                </a:solidFill>
              </a:rPr>
              <a:t>Accuracy</a:t>
            </a:r>
            <a:r>
              <a:rPr lang="en-US" b="1" dirty="0"/>
              <a:t> thro’ </a:t>
            </a:r>
            <a:r>
              <a:rPr lang="en-US" b="1" dirty="0">
                <a:solidFill>
                  <a:srgbClr val="C00000"/>
                </a:solidFill>
              </a:rPr>
              <a:t>Flexible Pipeline Tuning </a:t>
            </a:r>
          </a:p>
        </p:txBody>
      </p:sp>
    </p:spTree>
    <p:extLst>
      <p:ext uri="{BB962C8B-B14F-4D97-AF65-F5344CB8AC3E}">
        <p14:creationId xmlns:p14="http://schemas.microsoft.com/office/powerpoint/2010/main" val="1587398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43CB-F660-4193-B146-D873F67107AE}"/>
              </a:ext>
            </a:extLst>
          </p:cNvPr>
          <p:cNvSpPr>
            <a:spLocks noGrp="1"/>
          </p:cNvSpPr>
          <p:nvPr>
            <p:ph type="title"/>
          </p:nvPr>
        </p:nvSpPr>
        <p:spPr/>
        <p:txBody>
          <a:bodyPr/>
          <a:lstStyle/>
          <a:p>
            <a:r>
              <a:rPr lang="en-US" b="1" dirty="0"/>
              <a:t>Design Choice I: Resizing the Image</a:t>
            </a:r>
          </a:p>
        </p:txBody>
      </p:sp>
      <p:sp>
        <p:nvSpPr>
          <p:cNvPr id="3" name="Content Placeholder 2">
            <a:extLst>
              <a:ext uri="{FF2B5EF4-FFF2-40B4-BE49-F238E27FC236}">
                <a16:creationId xmlns:a16="http://schemas.microsoft.com/office/drawing/2014/main" id="{6EDBDAF8-78E4-4F34-84DF-2C2DEB400361}"/>
              </a:ext>
            </a:extLst>
          </p:cNvPr>
          <p:cNvSpPr>
            <a:spLocks noGrp="1"/>
          </p:cNvSpPr>
          <p:nvPr>
            <p:ph idx="1"/>
          </p:nvPr>
        </p:nvSpPr>
        <p:spPr>
          <a:xfrm>
            <a:off x="838200" y="1825625"/>
            <a:ext cx="10515600" cy="2338871"/>
          </a:xfrm>
        </p:spPr>
        <p:txBody>
          <a:bodyPr/>
          <a:lstStyle/>
          <a:p>
            <a:pPr marL="514350" indent="-514350">
              <a:buFont typeface="+mj-lt"/>
              <a:buAutoNum type="arabicPeriod"/>
            </a:pPr>
            <a:r>
              <a:rPr lang="en-US" b="1" u="sng" dirty="0"/>
              <a:t>Scaling</a:t>
            </a:r>
            <a:endParaRPr lang="en-US" dirty="0"/>
          </a:p>
          <a:p>
            <a:pPr marL="514350" indent="-514350">
              <a:buFont typeface="+mj-lt"/>
              <a:buAutoNum type="arabicPeriod"/>
            </a:pPr>
            <a:r>
              <a:rPr lang="en-US" b="1" u="sng" dirty="0"/>
              <a:t>Cropping</a:t>
            </a:r>
            <a:endParaRPr lang="en-US" dirty="0"/>
          </a:p>
          <a:p>
            <a:pPr marL="514350" indent="-514350">
              <a:buFont typeface="+mj-lt"/>
              <a:buAutoNum type="arabicPeriod"/>
            </a:pPr>
            <a:r>
              <a:rPr lang="en-US" b="1" u="sng" dirty="0"/>
              <a:t>Seam Carving</a:t>
            </a:r>
            <a:endParaRPr lang="en-US" b="0" dirty="0">
              <a:effectLst/>
            </a:endParaRPr>
          </a:p>
        </p:txBody>
      </p:sp>
      <p:sp>
        <p:nvSpPr>
          <p:cNvPr id="4" name="TextBox 3">
            <a:extLst>
              <a:ext uri="{FF2B5EF4-FFF2-40B4-BE49-F238E27FC236}">
                <a16:creationId xmlns:a16="http://schemas.microsoft.com/office/drawing/2014/main" id="{00CEFB64-AB28-4A9F-96FD-2441CD195450}"/>
              </a:ext>
            </a:extLst>
          </p:cNvPr>
          <p:cNvSpPr txBox="1"/>
          <p:nvPr/>
        </p:nvSpPr>
        <p:spPr>
          <a:xfrm>
            <a:off x="914400" y="4681330"/>
            <a:ext cx="10515600" cy="1446550"/>
          </a:xfrm>
          <a:prstGeom prst="rect">
            <a:avLst/>
          </a:prstGeom>
          <a:noFill/>
        </p:spPr>
        <p:txBody>
          <a:bodyPr wrap="square" rtlCol="0">
            <a:spAutoFit/>
          </a:bodyPr>
          <a:lstStyle/>
          <a:p>
            <a:pPr algn="ctr"/>
            <a:r>
              <a:rPr lang="en-US" sz="2600" b="1" dirty="0" err="1">
                <a:solidFill>
                  <a:srgbClr val="C00000"/>
                </a:solidFill>
              </a:rPr>
              <a:t>AdaScele</a:t>
            </a:r>
            <a:r>
              <a:rPr lang="en-US" sz="2600" dirty="0"/>
              <a:t> [sysML’19] only focuses on </a:t>
            </a:r>
            <a:r>
              <a:rPr lang="en-US" sz="2600" dirty="0" err="1"/>
              <a:t>downsample</a:t>
            </a:r>
            <a:r>
              <a:rPr lang="en-US" sz="2600" dirty="0"/>
              <a:t> size, this parameter is used as a tuning parameter in multiple other papers</a:t>
            </a:r>
          </a:p>
          <a:p>
            <a:pPr algn="ctr"/>
            <a:endParaRPr lang="en-US" dirty="0"/>
          </a:p>
          <a:p>
            <a:endParaRPr lang="en-US" dirty="0"/>
          </a:p>
        </p:txBody>
      </p:sp>
    </p:spTree>
    <p:extLst>
      <p:ext uri="{BB962C8B-B14F-4D97-AF65-F5344CB8AC3E}">
        <p14:creationId xmlns:p14="http://schemas.microsoft.com/office/powerpoint/2010/main" val="67504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80A8-EE35-4E09-9A02-EAE7F07AE7DF}"/>
              </a:ext>
            </a:extLst>
          </p:cNvPr>
          <p:cNvSpPr>
            <a:spLocks noGrp="1"/>
          </p:cNvSpPr>
          <p:nvPr>
            <p:ph type="title"/>
          </p:nvPr>
        </p:nvSpPr>
        <p:spPr/>
        <p:txBody>
          <a:bodyPr/>
          <a:lstStyle/>
          <a:p>
            <a:r>
              <a:rPr lang="en-US" b="1" dirty="0"/>
              <a:t>Scaling</a:t>
            </a:r>
          </a:p>
        </p:txBody>
      </p:sp>
      <p:pic>
        <p:nvPicPr>
          <p:cNvPr id="6" name="Content Placeholder 5">
            <a:extLst>
              <a:ext uri="{FF2B5EF4-FFF2-40B4-BE49-F238E27FC236}">
                <a16:creationId xmlns:a16="http://schemas.microsoft.com/office/drawing/2014/main" id="{DF650EEA-34ED-4956-AC43-99B473EAF261}"/>
              </a:ext>
            </a:extLst>
          </p:cNvPr>
          <p:cNvPicPr>
            <a:picLocks noGrp="1" noChangeAspect="1"/>
          </p:cNvPicPr>
          <p:nvPr>
            <p:ph sz="half" idx="1"/>
          </p:nvPr>
        </p:nvPicPr>
        <p:blipFill>
          <a:blip r:embed="rId2"/>
          <a:stretch>
            <a:fillRect/>
          </a:stretch>
        </p:blipFill>
        <p:spPr>
          <a:xfrm>
            <a:off x="838200" y="1777336"/>
            <a:ext cx="5152800" cy="3786058"/>
          </a:xfrm>
          <a:prstGeom prst="rect">
            <a:avLst/>
          </a:prstGeom>
        </p:spPr>
      </p:pic>
      <p:pic>
        <p:nvPicPr>
          <p:cNvPr id="7" name="Content Placeholder 6">
            <a:extLst>
              <a:ext uri="{FF2B5EF4-FFF2-40B4-BE49-F238E27FC236}">
                <a16:creationId xmlns:a16="http://schemas.microsoft.com/office/drawing/2014/main" id="{183F6815-52D4-4785-A9FA-4DC43E1EF21B}"/>
              </a:ext>
            </a:extLst>
          </p:cNvPr>
          <p:cNvPicPr>
            <a:picLocks noGrp="1" noChangeAspect="1"/>
          </p:cNvPicPr>
          <p:nvPr>
            <p:ph sz="half" idx="2"/>
          </p:nvPr>
        </p:nvPicPr>
        <p:blipFill>
          <a:blip r:embed="rId3"/>
          <a:stretch>
            <a:fillRect/>
          </a:stretch>
        </p:blipFill>
        <p:spPr>
          <a:xfrm>
            <a:off x="7205870" y="1850086"/>
            <a:ext cx="4005467" cy="3746646"/>
          </a:xfrm>
          <a:prstGeom prst="rect">
            <a:avLst/>
          </a:prstGeom>
        </p:spPr>
      </p:pic>
      <p:sp>
        <p:nvSpPr>
          <p:cNvPr id="8" name="TextBox 7">
            <a:extLst>
              <a:ext uri="{FF2B5EF4-FFF2-40B4-BE49-F238E27FC236}">
                <a16:creationId xmlns:a16="http://schemas.microsoft.com/office/drawing/2014/main" id="{998B7F91-29F0-4019-B18D-FD6F25251547}"/>
              </a:ext>
            </a:extLst>
          </p:cNvPr>
          <p:cNvSpPr txBox="1"/>
          <p:nvPr/>
        </p:nvSpPr>
        <p:spPr>
          <a:xfrm>
            <a:off x="2246243" y="5874026"/>
            <a:ext cx="8050696" cy="523220"/>
          </a:xfrm>
          <a:prstGeom prst="rect">
            <a:avLst/>
          </a:prstGeom>
          <a:noFill/>
        </p:spPr>
        <p:txBody>
          <a:bodyPr wrap="square" rtlCol="0">
            <a:spAutoFit/>
          </a:bodyPr>
          <a:lstStyle/>
          <a:p>
            <a:pPr algn="ctr"/>
            <a:r>
              <a:rPr lang="en-US" sz="2800" b="1" dirty="0"/>
              <a:t>Introduce linear global distortion</a:t>
            </a:r>
          </a:p>
        </p:txBody>
      </p:sp>
    </p:spTree>
    <p:extLst>
      <p:ext uri="{BB962C8B-B14F-4D97-AF65-F5344CB8AC3E}">
        <p14:creationId xmlns:p14="http://schemas.microsoft.com/office/powerpoint/2010/main" val="20733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F40-9C8F-4935-8021-107508A3148D}"/>
              </a:ext>
            </a:extLst>
          </p:cNvPr>
          <p:cNvSpPr>
            <a:spLocks noGrp="1"/>
          </p:cNvSpPr>
          <p:nvPr>
            <p:ph type="title"/>
          </p:nvPr>
        </p:nvSpPr>
        <p:spPr/>
        <p:txBody>
          <a:bodyPr/>
          <a:lstStyle/>
          <a:p>
            <a:r>
              <a:rPr lang="en-US" b="1" dirty="0"/>
              <a:t>Cropping</a:t>
            </a:r>
          </a:p>
        </p:txBody>
      </p:sp>
      <p:pic>
        <p:nvPicPr>
          <p:cNvPr id="8" name="Content Placeholder 5">
            <a:extLst>
              <a:ext uri="{FF2B5EF4-FFF2-40B4-BE49-F238E27FC236}">
                <a16:creationId xmlns:a16="http://schemas.microsoft.com/office/drawing/2014/main" id="{F38CCB2D-6855-4854-85AA-88C76487F2D3}"/>
              </a:ext>
            </a:extLst>
          </p:cNvPr>
          <p:cNvPicPr>
            <a:picLocks noGrp="1" noChangeAspect="1"/>
          </p:cNvPicPr>
          <p:nvPr>
            <p:ph sz="half" idx="1"/>
          </p:nvPr>
        </p:nvPicPr>
        <p:blipFill>
          <a:blip r:embed="rId2"/>
          <a:stretch>
            <a:fillRect/>
          </a:stretch>
        </p:blipFill>
        <p:spPr>
          <a:xfrm>
            <a:off x="838200" y="1825625"/>
            <a:ext cx="5152800" cy="3786058"/>
          </a:xfrm>
          <a:prstGeom prst="rect">
            <a:avLst/>
          </a:prstGeom>
        </p:spPr>
      </p:pic>
      <p:pic>
        <p:nvPicPr>
          <p:cNvPr id="9" name="Picture 8">
            <a:extLst>
              <a:ext uri="{FF2B5EF4-FFF2-40B4-BE49-F238E27FC236}">
                <a16:creationId xmlns:a16="http://schemas.microsoft.com/office/drawing/2014/main" id="{1DFB04B5-2739-4BD5-9A76-966C47086F1B}"/>
              </a:ext>
            </a:extLst>
          </p:cNvPr>
          <p:cNvPicPr>
            <a:picLocks noChangeAspect="1"/>
          </p:cNvPicPr>
          <p:nvPr/>
        </p:nvPicPr>
        <p:blipFill>
          <a:blip r:embed="rId3"/>
          <a:stretch>
            <a:fillRect/>
          </a:stretch>
        </p:blipFill>
        <p:spPr>
          <a:xfrm>
            <a:off x="7533860" y="1825625"/>
            <a:ext cx="3001618" cy="3644935"/>
          </a:xfrm>
          <a:prstGeom prst="rect">
            <a:avLst/>
          </a:prstGeom>
        </p:spPr>
      </p:pic>
      <p:sp>
        <p:nvSpPr>
          <p:cNvPr id="10" name="TextBox 9">
            <a:extLst>
              <a:ext uri="{FF2B5EF4-FFF2-40B4-BE49-F238E27FC236}">
                <a16:creationId xmlns:a16="http://schemas.microsoft.com/office/drawing/2014/main" id="{0E8B5596-306A-4369-831F-0ECE8769D2B9}"/>
              </a:ext>
            </a:extLst>
          </p:cNvPr>
          <p:cNvSpPr txBox="1"/>
          <p:nvPr/>
        </p:nvSpPr>
        <p:spPr>
          <a:xfrm>
            <a:off x="2882348" y="6023113"/>
            <a:ext cx="7295322" cy="523220"/>
          </a:xfrm>
          <a:prstGeom prst="rect">
            <a:avLst/>
          </a:prstGeom>
          <a:noFill/>
        </p:spPr>
        <p:txBody>
          <a:bodyPr wrap="square" rtlCol="0">
            <a:spAutoFit/>
          </a:bodyPr>
          <a:lstStyle/>
          <a:p>
            <a:pPr algn="ctr"/>
            <a:r>
              <a:rPr lang="en-US" sz="2800" b="1" dirty="0"/>
              <a:t>May remove important parts</a:t>
            </a:r>
          </a:p>
        </p:txBody>
      </p:sp>
    </p:spTree>
    <p:extLst>
      <p:ext uri="{BB962C8B-B14F-4D97-AF65-F5344CB8AC3E}">
        <p14:creationId xmlns:p14="http://schemas.microsoft.com/office/powerpoint/2010/main" val="2737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0414-9823-4B35-B788-FDB30A9CEDA7}"/>
              </a:ext>
            </a:extLst>
          </p:cNvPr>
          <p:cNvSpPr>
            <a:spLocks noGrp="1"/>
          </p:cNvSpPr>
          <p:nvPr>
            <p:ph type="title"/>
          </p:nvPr>
        </p:nvSpPr>
        <p:spPr>
          <a:xfrm>
            <a:off x="708991" y="61665"/>
            <a:ext cx="10515600" cy="1325563"/>
          </a:xfrm>
        </p:spPr>
        <p:txBody>
          <a:bodyPr/>
          <a:lstStyle/>
          <a:p>
            <a:r>
              <a:rPr lang="en-US" b="1" dirty="0"/>
              <a:t>Seam Carving</a:t>
            </a:r>
          </a:p>
        </p:txBody>
      </p:sp>
      <p:pic>
        <p:nvPicPr>
          <p:cNvPr id="5" name="Picture 4">
            <a:extLst>
              <a:ext uri="{FF2B5EF4-FFF2-40B4-BE49-F238E27FC236}">
                <a16:creationId xmlns:a16="http://schemas.microsoft.com/office/drawing/2014/main" id="{763E4EE2-EE45-43A6-BB2A-12C88B32499D}"/>
              </a:ext>
            </a:extLst>
          </p:cNvPr>
          <p:cNvPicPr>
            <a:picLocks noChangeAspect="1"/>
          </p:cNvPicPr>
          <p:nvPr/>
        </p:nvPicPr>
        <p:blipFill>
          <a:blip r:embed="rId3"/>
          <a:stretch>
            <a:fillRect/>
          </a:stretch>
        </p:blipFill>
        <p:spPr>
          <a:xfrm>
            <a:off x="838200" y="1600054"/>
            <a:ext cx="10096500" cy="4962395"/>
          </a:xfrm>
          <a:prstGeom prst="rect">
            <a:avLst/>
          </a:prstGeom>
        </p:spPr>
      </p:pic>
      <p:sp>
        <p:nvSpPr>
          <p:cNvPr id="6" name="TextBox 5">
            <a:extLst>
              <a:ext uri="{FF2B5EF4-FFF2-40B4-BE49-F238E27FC236}">
                <a16:creationId xmlns:a16="http://schemas.microsoft.com/office/drawing/2014/main" id="{64DF99B4-259B-41D4-A710-F39F9ECB7F43}"/>
              </a:ext>
            </a:extLst>
          </p:cNvPr>
          <p:cNvSpPr txBox="1"/>
          <p:nvPr/>
        </p:nvSpPr>
        <p:spPr>
          <a:xfrm>
            <a:off x="838200" y="1031976"/>
            <a:ext cx="92806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Seam: Remove the vertical curve of lowest energy</a:t>
            </a:r>
          </a:p>
        </p:txBody>
      </p:sp>
      <p:sp>
        <p:nvSpPr>
          <p:cNvPr id="7" name="TextBox 6">
            <a:extLst>
              <a:ext uri="{FF2B5EF4-FFF2-40B4-BE49-F238E27FC236}">
                <a16:creationId xmlns:a16="http://schemas.microsoft.com/office/drawing/2014/main" id="{A3041BD4-F6EC-4AED-8716-4277DA2B3E90}"/>
              </a:ext>
            </a:extLst>
          </p:cNvPr>
          <p:cNvSpPr txBox="1"/>
          <p:nvPr/>
        </p:nvSpPr>
        <p:spPr>
          <a:xfrm>
            <a:off x="3893269" y="324090"/>
            <a:ext cx="7041431" cy="707886"/>
          </a:xfrm>
          <a:prstGeom prst="rect">
            <a:avLst/>
          </a:prstGeom>
          <a:noFill/>
        </p:spPr>
        <p:txBody>
          <a:bodyPr wrap="square" rtlCol="0">
            <a:spAutoFit/>
          </a:bodyPr>
          <a:lstStyle/>
          <a:p>
            <a:r>
              <a:rPr lang="en-US" sz="4000" b="1" dirty="0"/>
              <a:t>(content aware scaling)</a:t>
            </a:r>
          </a:p>
        </p:txBody>
      </p:sp>
      <p:sp>
        <p:nvSpPr>
          <p:cNvPr id="8" name="TextBox 7">
            <a:extLst>
              <a:ext uri="{FF2B5EF4-FFF2-40B4-BE49-F238E27FC236}">
                <a16:creationId xmlns:a16="http://schemas.microsoft.com/office/drawing/2014/main" id="{2EA44E92-25ED-4A67-8EA5-060F18989D5B}"/>
              </a:ext>
            </a:extLst>
          </p:cNvPr>
          <p:cNvSpPr txBox="1"/>
          <p:nvPr/>
        </p:nvSpPr>
        <p:spPr>
          <a:xfrm>
            <a:off x="8425992" y="892168"/>
            <a:ext cx="3766008" cy="707886"/>
          </a:xfrm>
          <a:prstGeom prst="rect">
            <a:avLst/>
          </a:prstGeom>
          <a:noFill/>
        </p:spPr>
        <p:txBody>
          <a:bodyPr wrap="square" rtlCol="0">
            <a:spAutoFit/>
          </a:bodyPr>
          <a:lstStyle/>
          <a:p>
            <a:r>
              <a:rPr lang="en-US" sz="4000" b="1" dirty="0">
                <a:solidFill>
                  <a:srgbClr val="FF0000"/>
                </a:solidFill>
              </a:rPr>
              <a:t>Time Consuming</a:t>
            </a:r>
          </a:p>
        </p:txBody>
      </p:sp>
    </p:spTree>
    <p:extLst>
      <p:ext uri="{BB962C8B-B14F-4D97-AF65-F5344CB8AC3E}">
        <p14:creationId xmlns:p14="http://schemas.microsoft.com/office/powerpoint/2010/main" val="137106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1131-8CCD-4A9D-9C30-60B059A6D6DE}"/>
              </a:ext>
            </a:extLst>
          </p:cNvPr>
          <p:cNvSpPr>
            <a:spLocks noGrp="1"/>
          </p:cNvSpPr>
          <p:nvPr>
            <p:ph type="title"/>
          </p:nvPr>
        </p:nvSpPr>
        <p:spPr/>
        <p:txBody>
          <a:bodyPr/>
          <a:lstStyle/>
          <a:p>
            <a:r>
              <a:rPr lang="en-US" b="1" dirty="0"/>
              <a:t>Design Choice II: Drop Unnecessary Frames</a:t>
            </a:r>
            <a:endParaRPr lang="en-US" dirty="0"/>
          </a:p>
        </p:txBody>
      </p:sp>
      <p:sp>
        <p:nvSpPr>
          <p:cNvPr id="3" name="Content Placeholder 2">
            <a:extLst>
              <a:ext uri="{FF2B5EF4-FFF2-40B4-BE49-F238E27FC236}">
                <a16:creationId xmlns:a16="http://schemas.microsoft.com/office/drawing/2014/main" id="{F90A71D3-26A1-4A1A-B28B-E3456FACCA82}"/>
              </a:ext>
            </a:extLst>
          </p:cNvPr>
          <p:cNvSpPr>
            <a:spLocks noGrp="1"/>
          </p:cNvSpPr>
          <p:nvPr>
            <p:ph idx="1"/>
          </p:nvPr>
        </p:nvSpPr>
        <p:spPr>
          <a:xfrm>
            <a:off x="838200" y="1825625"/>
            <a:ext cx="10515600" cy="3958949"/>
          </a:xfrm>
        </p:spPr>
        <p:txBody>
          <a:bodyPr/>
          <a:lstStyle/>
          <a:p>
            <a:r>
              <a:rPr lang="en-US" dirty="0"/>
              <a:t>Sample Video at different (lower) frequencies</a:t>
            </a:r>
          </a:p>
          <a:p>
            <a:r>
              <a:rPr lang="en-US" dirty="0"/>
              <a:t>But not good for high motion videos with less temporal locality</a:t>
            </a:r>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473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8522-3BDB-40A0-89B5-47A6E52ED9DC}"/>
              </a:ext>
            </a:extLst>
          </p:cNvPr>
          <p:cNvSpPr>
            <a:spLocks noGrp="1"/>
          </p:cNvSpPr>
          <p:nvPr>
            <p:ph type="title"/>
          </p:nvPr>
        </p:nvSpPr>
        <p:spPr/>
        <p:txBody>
          <a:bodyPr/>
          <a:lstStyle/>
          <a:p>
            <a:r>
              <a:rPr lang="en-US" b="1" dirty="0"/>
              <a:t>Design Choice II: Compression (Encoding + Decoding)</a:t>
            </a:r>
            <a:endParaRPr lang="en-US" dirty="0"/>
          </a:p>
        </p:txBody>
      </p:sp>
      <p:sp>
        <p:nvSpPr>
          <p:cNvPr id="3" name="Content Placeholder 2">
            <a:extLst>
              <a:ext uri="{FF2B5EF4-FFF2-40B4-BE49-F238E27FC236}">
                <a16:creationId xmlns:a16="http://schemas.microsoft.com/office/drawing/2014/main" id="{E01990CF-07BC-402E-A5CD-D11203F2690C}"/>
              </a:ext>
            </a:extLst>
          </p:cNvPr>
          <p:cNvSpPr>
            <a:spLocks noGrp="1"/>
          </p:cNvSpPr>
          <p:nvPr>
            <p:ph idx="1"/>
          </p:nvPr>
        </p:nvSpPr>
        <p:spPr/>
        <p:txBody>
          <a:bodyPr/>
          <a:lstStyle/>
          <a:p>
            <a:r>
              <a:rPr lang="en-US" dirty="0"/>
              <a:t>Appropriate bitrate and QP selection based on network BW</a:t>
            </a:r>
          </a:p>
          <a:p>
            <a:r>
              <a:rPr lang="en-US" dirty="0"/>
              <a:t>Edge Assisted Real-time Object Detection for Mobile Augmented Reality [Mobicom’19] uses encoding and decoding </a:t>
            </a:r>
          </a:p>
          <a:p>
            <a:pPr lvl="1"/>
            <a:r>
              <a:rPr lang="en-US" dirty="0"/>
              <a:t>but is not adaptive</a:t>
            </a:r>
          </a:p>
          <a:p>
            <a:endParaRPr lang="en-US" dirty="0"/>
          </a:p>
          <a:p>
            <a:endParaRPr lang="en-US" b="0" dirty="0">
              <a:effectLst/>
            </a:endParaRPr>
          </a:p>
          <a:p>
            <a:pPr marL="0" indent="0">
              <a:buNone/>
            </a:pPr>
            <a:endParaRPr lang="en-US" dirty="0"/>
          </a:p>
        </p:txBody>
      </p:sp>
    </p:spTree>
    <p:extLst>
      <p:ext uri="{BB962C8B-B14F-4D97-AF65-F5344CB8AC3E}">
        <p14:creationId xmlns:p14="http://schemas.microsoft.com/office/powerpoint/2010/main" val="31372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0932-9973-4953-977D-9594D712BBA3}"/>
              </a:ext>
            </a:extLst>
          </p:cNvPr>
          <p:cNvSpPr>
            <a:spLocks noGrp="1"/>
          </p:cNvSpPr>
          <p:nvPr>
            <p:ph type="title"/>
          </p:nvPr>
        </p:nvSpPr>
        <p:spPr/>
        <p:txBody>
          <a:bodyPr/>
          <a:lstStyle/>
          <a:p>
            <a:r>
              <a:rPr lang="en-US" b="1" dirty="0"/>
              <a:t>Assumption about Network BW</a:t>
            </a:r>
          </a:p>
        </p:txBody>
      </p:sp>
      <p:sp>
        <p:nvSpPr>
          <p:cNvPr id="3" name="Content Placeholder 2">
            <a:extLst>
              <a:ext uri="{FF2B5EF4-FFF2-40B4-BE49-F238E27FC236}">
                <a16:creationId xmlns:a16="http://schemas.microsoft.com/office/drawing/2014/main" id="{2252663D-B85E-4544-89D6-7A80C6A4754F}"/>
              </a:ext>
            </a:extLst>
          </p:cNvPr>
          <p:cNvSpPr>
            <a:spLocks noGrp="1"/>
          </p:cNvSpPr>
          <p:nvPr>
            <p:ph idx="1"/>
          </p:nvPr>
        </p:nvSpPr>
        <p:spPr/>
        <p:txBody>
          <a:bodyPr/>
          <a:lstStyle/>
          <a:p>
            <a:r>
              <a:rPr lang="en-US" dirty="0"/>
              <a:t>Condition of wireless link is highly dynamic and unstable</a:t>
            </a:r>
          </a:p>
          <a:p>
            <a:r>
              <a:rPr lang="en-US" dirty="0"/>
              <a:t>But for a small time period, its almost stable</a:t>
            </a:r>
          </a:p>
          <a:p>
            <a:r>
              <a:rPr lang="en-US" dirty="0"/>
              <a:t>Entire network bandwidth needs to be fully utilized</a:t>
            </a:r>
          </a:p>
        </p:txBody>
      </p:sp>
    </p:spTree>
    <p:extLst>
      <p:ext uri="{BB962C8B-B14F-4D97-AF65-F5344CB8AC3E}">
        <p14:creationId xmlns:p14="http://schemas.microsoft.com/office/powerpoint/2010/main" val="2076732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B881BF-06A1-43A2-841D-03A2A74A5A66}"/>
              </a:ext>
            </a:extLst>
          </p:cNvPr>
          <p:cNvSpPr>
            <a:spLocks noGrp="1"/>
          </p:cNvSpPr>
          <p:nvPr>
            <p:ph type="title"/>
          </p:nvPr>
        </p:nvSpPr>
        <p:spPr/>
        <p:txBody>
          <a:bodyPr/>
          <a:lstStyle/>
          <a:p>
            <a:r>
              <a:rPr lang="en-US" b="1" dirty="0"/>
              <a:t>LTE Transmission BW</a:t>
            </a:r>
          </a:p>
        </p:txBody>
      </p:sp>
      <p:sp>
        <p:nvSpPr>
          <p:cNvPr id="5" name="Content Placeholder 4">
            <a:extLst>
              <a:ext uri="{FF2B5EF4-FFF2-40B4-BE49-F238E27FC236}">
                <a16:creationId xmlns:a16="http://schemas.microsoft.com/office/drawing/2014/main" id="{8FA5DD99-0A49-4041-A64A-85107EF14C77}"/>
              </a:ext>
            </a:extLst>
          </p:cNvPr>
          <p:cNvSpPr>
            <a:spLocks noGrp="1"/>
          </p:cNvSpPr>
          <p:nvPr>
            <p:ph sz="half" idx="1"/>
          </p:nvPr>
        </p:nvSpPr>
        <p:spPr>
          <a:xfrm>
            <a:off x="594360" y="1825625"/>
            <a:ext cx="5785104" cy="4351338"/>
          </a:xfrm>
        </p:spPr>
        <p:txBody>
          <a:bodyPr>
            <a:normAutofit lnSpcReduction="10000"/>
          </a:bodyPr>
          <a:lstStyle/>
          <a:p>
            <a:r>
              <a:rPr lang="en-US" dirty="0"/>
              <a:t>4G/LTE available bandwidth under walking condition</a:t>
            </a:r>
          </a:p>
          <a:p>
            <a:endParaRPr lang="en-US" dirty="0"/>
          </a:p>
          <a:p>
            <a:r>
              <a:rPr lang="en-US" dirty="0"/>
              <a:t>BW varies around 20-40 Mbps</a:t>
            </a:r>
          </a:p>
          <a:p>
            <a:r>
              <a:rPr lang="en-US" dirty="0"/>
              <a:t>Maximum BW can be around 80 Mbps</a:t>
            </a:r>
          </a:p>
          <a:p>
            <a:r>
              <a:rPr lang="en-US" dirty="0"/>
              <a:t>For further experiments, we considered </a:t>
            </a:r>
          </a:p>
          <a:p>
            <a:pPr lvl="1"/>
            <a:r>
              <a:rPr lang="en-US" dirty="0"/>
              <a:t>available BW set = {20, 40, 60, 80} Mbps</a:t>
            </a:r>
          </a:p>
          <a:p>
            <a:endParaRPr lang="en-US" dirty="0"/>
          </a:p>
        </p:txBody>
      </p:sp>
      <p:pic>
        <p:nvPicPr>
          <p:cNvPr id="8" name="Content Placeholder 7">
            <a:extLst>
              <a:ext uri="{FF2B5EF4-FFF2-40B4-BE49-F238E27FC236}">
                <a16:creationId xmlns:a16="http://schemas.microsoft.com/office/drawing/2014/main" id="{D20432CD-A1CE-4461-951A-78ADE73467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5688"/>
            <a:ext cx="5541264" cy="3225054"/>
          </a:xfrm>
        </p:spPr>
      </p:pic>
      <p:sp>
        <p:nvSpPr>
          <p:cNvPr id="9" name="TextBox 8">
            <a:extLst>
              <a:ext uri="{FF2B5EF4-FFF2-40B4-BE49-F238E27FC236}">
                <a16:creationId xmlns:a16="http://schemas.microsoft.com/office/drawing/2014/main" id="{D01D52EE-7B78-4A34-8C3E-BC61DFAC1818}"/>
              </a:ext>
            </a:extLst>
          </p:cNvPr>
          <p:cNvSpPr txBox="1"/>
          <p:nvPr/>
        </p:nvSpPr>
        <p:spPr>
          <a:xfrm>
            <a:off x="7680960" y="6038463"/>
            <a:ext cx="4032504" cy="276999"/>
          </a:xfrm>
          <a:prstGeom prst="rect">
            <a:avLst/>
          </a:prstGeom>
          <a:noFill/>
        </p:spPr>
        <p:txBody>
          <a:bodyPr wrap="square" rtlCol="0">
            <a:spAutoFit/>
          </a:bodyPr>
          <a:lstStyle/>
          <a:p>
            <a:r>
              <a:rPr lang="en-US" sz="1200" dirty="0"/>
              <a:t>Dataset- </a:t>
            </a:r>
            <a:r>
              <a:rPr lang="en-US" sz="1200" dirty="0">
                <a:hlinkClick r:id="rId3"/>
              </a:rPr>
              <a:t>https://users.ugent.be/~jvdrhoof/dataset-4g/</a:t>
            </a:r>
            <a:endParaRPr lang="en-US" sz="1200" dirty="0"/>
          </a:p>
        </p:txBody>
      </p:sp>
    </p:spTree>
    <p:extLst>
      <p:ext uri="{BB962C8B-B14F-4D97-AF65-F5344CB8AC3E}">
        <p14:creationId xmlns:p14="http://schemas.microsoft.com/office/powerpoint/2010/main" val="31790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C583-9886-4697-A54D-B9A3E77F50E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67DF920-7DD7-46E7-BE31-305254D934DD}"/>
              </a:ext>
            </a:extLst>
          </p:cNvPr>
          <p:cNvSpPr>
            <a:spLocks noGrp="1"/>
          </p:cNvSpPr>
          <p:nvPr>
            <p:ph idx="1"/>
          </p:nvPr>
        </p:nvSpPr>
        <p:spPr>
          <a:xfrm>
            <a:off x="838200" y="2716567"/>
            <a:ext cx="10515600" cy="3043146"/>
          </a:xfrm>
        </p:spPr>
        <p:txBody>
          <a:bodyPr>
            <a:normAutofit/>
          </a:bodyPr>
          <a:lstStyle/>
          <a:p>
            <a:pPr marL="0" indent="0" algn="ctr">
              <a:buNone/>
            </a:pPr>
            <a:r>
              <a:rPr lang="en-US" sz="4000" dirty="0">
                <a:solidFill>
                  <a:srgbClr val="C00000"/>
                </a:solidFill>
              </a:rPr>
              <a:t>Let’s look into how individual content reduction algorithm impact the overall accuracy</a:t>
            </a:r>
          </a:p>
        </p:txBody>
      </p:sp>
    </p:spTree>
    <p:extLst>
      <p:ext uri="{BB962C8B-B14F-4D97-AF65-F5344CB8AC3E}">
        <p14:creationId xmlns:p14="http://schemas.microsoft.com/office/powerpoint/2010/main" val="2050704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AD2AB8-42BC-4ED2-8D24-CA29FC49297A}"/>
              </a:ext>
            </a:extLst>
          </p:cNvPr>
          <p:cNvSpPr>
            <a:spLocks noGrp="1"/>
          </p:cNvSpPr>
          <p:nvPr>
            <p:ph type="title"/>
          </p:nvPr>
        </p:nvSpPr>
        <p:spPr>
          <a:xfrm>
            <a:off x="454152" y="81661"/>
            <a:ext cx="10515600" cy="1325563"/>
          </a:xfrm>
        </p:spPr>
        <p:txBody>
          <a:bodyPr/>
          <a:lstStyle/>
          <a:p>
            <a:r>
              <a:rPr lang="en-US" b="1" dirty="0"/>
              <a:t>Experimental Setup</a:t>
            </a:r>
          </a:p>
        </p:txBody>
      </p:sp>
      <p:sp>
        <p:nvSpPr>
          <p:cNvPr id="7" name="Content Placeholder 6">
            <a:extLst>
              <a:ext uri="{FF2B5EF4-FFF2-40B4-BE49-F238E27FC236}">
                <a16:creationId xmlns:a16="http://schemas.microsoft.com/office/drawing/2014/main" id="{E4D20E24-F937-4F12-AF96-91E784AF79A7}"/>
              </a:ext>
            </a:extLst>
          </p:cNvPr>
          <p:cNvSpPr txBox="1">
            <a:spLocks noGrp="1"/>
          </p:cNvSpPr>
          <p:nvPr>
            <p:ph idx="1"/>
          </p:nvPr>
        </p:nvSpPr>
        <p:spPr>
          <a:xfrm>
            <a:off x="454152" y="1130681"/>
            <a:ext cx="10515600" cy="6471515"/>
          </a:xfrm>
          <a:prstGeom prst="rect">
            <a:avLst/>
          </a:prstGeom>
          <a:noFill/>
        </p:spPr>
        <p:txBody>
          <a:bodyPr wrap="square" rtlCol="0">
            <a:spAutoFit/>
          </a:bodyPr>
          <a:lstStyle/>
          <a:p>
            <a:pPr marL="285750" indent="-285750">
              <a:buFont typeface="Arial" panose="020B0604020202020204" pitchFamily="34" charset="0"/>
              <a:buChar char="•"/>
            </a:pPr>
            <a:r>
              <a:rPr lang="en-US" sz="2400" dirty="0"/>
              <a:t>Object Detection Model used – Yolov3 </a:t>
            </a:r>
          </a:p>
          <a:p>
            <a:pPr marL="742950" lvl="1" indent="-285750">
              <a:buFont typeface="Arial" panose="020B0604020202020204" pitchFamily="34" charset="0"/>
              <a:buChar char="•"/>
            </a:pPr>
            <a:r>
              <a:rPr lang="en-US" dirty="0"/>
              <a:t>75 </a:t>
            </a:r>
            <a:r>
              <a:rPr lang="en-US" dirty="0" err="1"/>
              <a:t>cnn</a:t>
            </a:r>
            <a:r>
              <a:rPr lang="en-US" dirty="0"/>
              <a:t>-</a:t>
            </a:r>
            <a:r>
              <a:rPr lang="en-US" b="1" dirty="0"/>
              <a:t>layers</a:t>
            </a:r>
            <a:r>
              <a:rPr lang="en-US" dirty="0"/>
              <a:t> + 31 other </a:t>
            </a:r>
            <a:r>
              <a:rPr lang="en-US" b="1" dirty="0"/>
              <a:t>layers</a:t>
            </a:r>
            <a:r>
              <a:rPr lang="en-US" dirty="0"/>
              <a:t> = 106 </a:t>
            </a:r>
            <a:r>
              <a:rPr lang="en-US" b="1" dirty="0"/>
              <a:t>layers</a:t>
            </a:r>
          </a:p>
          <a:p>
            <a:pPr marL="285750" indent="-285750">
              <a:buFont typeface="Arial" panose="020B0604020202020204" pitchFamily="34" charset="0"/>
              <a:buChar char="•"/>
            </a:pPr>
            <a:r>
              <a:rPr lang="en-US" sz="2400" dirty="0"/>
              <a:t>Latency Constraint ~ 100 </a:t>
            </a:r>
            <a:r>
              <a:rPr lang="en-US" sz="2400" dirty="0" err="1"/>
              <a:t>ms</a:t>
            </a:r>
            <a:r>
              <a:rPr lang="en-US" sz="2400" dirty="0"/>
              <a:t> (Drone Camera Object Detection)</a:t>
            </a:r>
          </a:p>
          <a:p>
            <a:pPr marL="285750" indent="-285750">
              <a:buFont typeface="Arial" panose="020B0604020202020204" pitchFamily="34" charset="0"/>
              <a:buChar char="•"/>
            </a:pPr>
            <a:r>
              <a:rPr lang="en-US" sz="2400" dirty="0"/>
              <a:t>On Edge server, execution of Yolov3 takes ~ 25-30 </a:t>
            </a:r>
            <a:r>
              <a:rPr lang="en-US" sz="2400" dirty="0" err="1"/>
              <a:t>ms</a:t>
            </a:r>
            <a:endParaRPr lang="en-US" sz="2400" dirty="0"/>
          </a:p>
          <a:p>
            <a:pPr marL="285750" indent="-285750">
              <a:buFont typeface="Arial" panose="020B0604020202020204" pitchFamily="34" charset="0"/>
              <a:buChar char="•"/>
            </a:pPr>
            <a:r>
              <a:rPr lang="en-US" sz="2400" dirty="0"/>
              <a:t>Hence for Transmission we have 70-75 </a:t>
            </a:r>
            <a:r>
              <a:rPr lang="en-US" sz="2400" dirty="0" err="1"/>
              <a:t>ms</a:t>
            </a:r>
            <a:r>
              <a:rPr lang="en-US" sz="2400" dirty="0"/>
              <a:t> time constraint</a:t>
            </a:r>
          </a:p>
          <a:p>
            <a:pPr marL="285750" indent="-285750">
              <a:buFont typeface="Arial" panose="020B0604020202020204" pitchFamily="34" charset="0"/>
              <a:buChar char="•"/>
            </a:pPr>
            <a:r>
              <a:rPr lang="en-US" sz="2400" dirty="0"/>
              <a:t>First we find out maximum possible </a:t>
            </a:r>
          </a:p>
          <a:p>
            <a:pPr marL="742950" lvl="1" indent="-285750"/>
            <a:r>
              <a:rPr lang="en-US" dirty="0"/>
              <a:t>Downscaling parameter </a:t>
            </a:r>
          </a:p>
          <a:p>
            <a:pPr marL="1200150" lvl="2" indent="-285750"/>
            <a:r>
              <a:rPr lang="en-US" sz="2400" dirty="0"/>
              <a:t>PNG (lossless)</a:t>
            </a:r>
          </a:p>
          <a:p>
            <a:pPr marL="1200150" lvl="2" indent="-285750"/>
            <a:r>
              <a:rPr lang="en-US" sz="2400" dirty="0"/>
              <a:t>JPEG (lossy)</a:t>
            </a:r>
          </a:p>
          <a:p>
            <a:pPr marL="742950" lvl="1" indent="-285750"/>
            <a:r>
              <a:rPr lang="en-US" dirty="0"/>
              <a:t>Quantization Parameter</a:t>
            </a:r>
          </a:p>
          <a:p>
            <a:pPr marL="742950" lvl="1" indent="-285750"/>
            <a:r>
              <a:rPr lang="en-US" dirty="0"/>
              <a:t>Frequency of sending raw frames</a:t>
            </a:r>
          </a:p>
          <a:p>
            <a:pPr marL="285750" indent="-285750"/>
            <a:r>
              <a:rPr lang="en-US" sz="2400" dirty="0"/>
              <a:t>that satisfy the transmission time requirement under different network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2B5F1057-B13E-469C-920E-47E326BA738D}"/>
              </a:ext>
            </a:extLst>
          </p:cNvPr>
          <p:cNvSpPr txBox="1"/>
          <p:nvPr/>
        </p:nvSpPr>
        <p:spPr>
          <a:xfrm>
            <a:off x="6711696" y="4133088"/>
            <a:ext cx="4700016" cy="892552"/>
          </a:xfrm>
          <a:prstGeom prst="rect">
            <a:avLst/>
          </a:prstGeom>
          <a:noFill/>
        </p:spPr>
        <p:txBody>
          <a:bodyPr wrap="square" rtlCol="0">
            <a:spAutoFit/>
          </a:bodyPr>
          <a:lstStyle/>
          <a:p>
            <a:pPr algn="ctr"/>
            <a:r>
              <a:rPr lang="en-US" sz="2600" dirty="0">
                <a:solidFill>
                  <a:srgbClr val="C00000"/>
                </a:solidFill>
              </a:rPr>
              <a:t>Network latency constitutes 75% of the total latency</a:t>
            </a:r>
          </a:p>
        </p:txBody>
      </p:sp>
    </p:spTree>
    <p:extLst>
      <p:ext uri="{BB962C8B-B14F-4D97-AF65-F5344CB8AC3E}">
        <p14:creationId xmlns:p14="http://schemas.microsoft.com/office/powerpoint/2010/main" val="31481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930-92B3-48FB-8F4E-BC10939359E1}"/>
              </a:ext>
            </a:extLst>
          </p:cNvPr>
          <p:cNvSpPr>
            <a:spLocks noGrp="1"/>
          </p:cNvSpPr>
          <p:nvPr>
            <p:ph type="title"/>
          </p:nvPr>
        </p:nvSpPr>
        <p:spPr/>
        <p:txBody>
          <a:bodyPr/>
          <a:lstStyle/>
          <a:p>
            <a:r>
              <a:rPr lang="en-US" b="1" dirty="0"/>
              <a:t>Prior Work</a:t>
            </a:r>
          </a:p>
        </p:txBody>
      </p:sp>
      <p:sp>
        <p:nvSpPr>
          <p:cNvPr id="3" name="Content Placeholder 2">
            <a:extLst>
              <a:ext uri="{FF2B5EF4-FFF2-40B4-BE49-F238E27FC236}">
                <a16:creationId xmlns:a16="http://schemas.microsoft.com/office/drawing/2014/main" id="{E71C2C48-0E72-4C66-8FE6-593589B3D25B}"/>
              </a:ext>
            </a:extLst>
          </p:cNvPr>
          <p:cNvSpPr>
            <a:spLocks noGrp="1"/>
          </p:cNvSpPr>
          <p:nvPr>
            <p:ph idx="1"/>
          </p:nvPr>
        </p:nvSpPr>
        <p:spPr/>
        <p:txBody>
          <a:bodyPr/>
          <a:lstStyle/>
          <a:p>
            <a:r>
              <a:rPr lang="en-US" dirty="0"/>
              <a:t>Total Detection latency = </a:t>
            </a:r>
            <a:r>
              <a:rPr lang="en-US" b="1" dirty="0"/>
              <a:t>Computational latency </a:t>
            </a:r>
            <a:r>
              <a:rPr lang="en-US" dirty="0"/>
              <a:t>+ Communication latency</a:t>
            </a:r>
            <a:endParaRPr lang="en-US" dirty="0">
              <a:effectLst/>
            </a:endParaRPr>
          </a:p>
          <a:p>
            <a:r>
              <a:rPr lang="en-US" dirty="0"/>
              <a:t>Prior works (</a:t>
            </a:r>
            <a:r>
              <a:rPr lang="en-US" dirty="0" err="1"/>
              <a:t>DeepMon</a:t>
            </a:r>
            <a:r>
              <a:rPr lang="en-US" dirty="0"/>
              <a:t> [Mobisys’17], </a:t>
            </a:r>
            <a:r>
              <a:rPr lang="en-US" dirty="0" err="1"/>
              <a:t>Mcdnn</a:t>
            </a:r>
            <a:r>
              <a:rPr lang="en-US" dirty="0"/>
              <a:t> [Mobisys’16]) focuses optimizing </a:t>
            </a:r>
            <a:r>
              <a:rPr lang="en-US" b="1" dirty="0"/>
              <a:t>Computational latency</a:t>
            </a:r>
            <a:r>
              <a:rPr lang="en-US" dirty="0"/>
              <a:t> only using some local scheduling algorithms</a:t>
            </a:r>
          </a:p>
          <a:p>
            <a:pPr marL="0" indent="0">
              <a:buNone/>
            </a:pPr>
            <a:br>
              <a:rPr lang="en-US" dirty="0"/>
            </a:br>
            <a:endParaRPr lang="en-US" dirty="0"/>
          </a:p>
        </p:txBody>
      </p:sp>
    </p:spTree>
    <p:extLst>
      <p:ext uri="{BB962C8B-B14F-4D97-AF65-F5344CB8AC3E}">
        <p14:creationId xmlns:p14="http://schemas.microsoft.com/office/powerpoint/2010/main" val="33387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DAB33-E189-4BA4-9B2C-DFEE9AA647D8}"/>
              </a:ext>
            </a:extLst>
          </p:cNvPr>
          <p:cNvSpPr>
            <a:spLocks noGrp="1"/>
          </p:cNvSpPr>
          <p:nvPr>
            <p:ph type="title"/>
          </p:nvPr>
        </p:nvSpPr>
        <p:spPr>
          <a:xfrm>
            <a:off x="838200" y="365125"/>
            <a:ext cx="4346448" cy="1325563"/>
          </a:xfrm>
        </p:spPr>
        <p:txBody>
          <a:bodyPr/>
          <a:lstStyle/>
          <a:p>
            <a:r>
              <a:rPr lang="en-US" dirty="0"/>
              <a:t>1-Dominant Obj video</a:t>
            </a:r>
          </a:p>
        </p:txBody>
      </p:sp>
      <p:sp>
        <p:nvSpPr>
          <p:cNvPr id="5" name="Content Placeholder 4">
            <a:extLst>
              <a:ext uri="{FF2B5EF4-FFF2-40B4-BE49-F238E27FC236}">
                <a16:creationId xmlns:a16="http://schemas.microsoft.com/office/drawing/2014/main" id="{C5F55C8E-A145-4E45-A11F-12856CE6412A}"/>
              </a:ext>
            </a:extLst>
          </p:cNvPr>
          <p:cNvSpPr>
            <a:spLocks noGrp="1"/>
          </p:cNvSpPr>
          <p:nvPr>
            <p:ph sz="half" idx="1"/>
          </p:nvPr>
        </p:nvSpPr>
        <p:spPr>
          <a:xfrm>
            <a:off x="789432" y="1638325"/>
            <a:ext cx="5181600" cy="4351338"/>
          </a:xfrm>
        </p:spPr>
        <p:txBody>
          <a:bodyPr/>
          <a:lstStyle/>
          <a:p>
            <a:pPr marL="285750" indent="-285750"/>
            <a:r>
              <a:rPr lang="en-US" dirty="0"/>
              <a:t>Under different network conditions,</a:t>
            </a:r>
          </a:p>
          <a:p>
            <a:pPr marL="285750" indent="-285750"/>
            <a:r>
              <a:rPr lang="en-US" dirty="0"/>
              <a:t>Four different downscaling parameter used</a:t>
            </a:r>
          </a:p>
          <a:p>
            <a:pPr marL="742950" lvl="1" indent="-285750"/>
            <a:r>
              <a:rPr lang="en-US" dirty="0"/>
              <a:t>{352, 480, 608, 704}</a:t>
            </a:r>
          </a:p>
          <a:p>
            <a:pPr marL="285750" indent="-285750"/>
            <a:r>
              <a:rPr lang="en-US" dirty="0"/>
              <a:t>Four different QP values used</a:t>
            </a:r>
          </a:p>
          <a:p>
            <a:pPr marL="742950" lvl="1" indent="-285750"/>
            <a:r>
              <a:rPr lang="en-US" dirty="0"/>
              <a:t>{22, 24, 28, 37}</a:t>
            </a:r>
          </a:p>
          <a:p>
            <a:endParaRPr lang="en-US" dirty="0"/>
          </a:p>
        </p:txBody>
      </p:sp>
      <p:sp>
        <p:nvSpPr>
          <p:cNvPr id="7" name="Content Placeholder 3">
            <a:extLst>
              <a:ext uri="{FF2B5EF4-FFF2-40B4-BE49-F238E27FC236}">
                <a16:creationId xmlns:a16="http://schemas.microsoft.com/office/drawing/2014/main" id="{C3C73EC3-4240-490F-93E9-1C56BA82BABF}"/>
              </a:ext>
            </a:extLst>
          </p:cNvPr>
          <p:cNvSpPr>
            <a:spLocks noGrp="1"/>
          </p:cNvSpPr>
          <p:nvPr>
            <p:ph sz="half" idx="2"/>
          </p:nvPr>
        </p:nvSpPr>
        <p:spPr>
          <a:xfrm>
            <a:off x="6138672" y="1616711"/>
            <a:ext cx="5181600" cy="4351338"/>
          </a:xfrm>
        </p:spPr>
        <p:txBody>
          <a:bodyPr/>
          <a:lstStyle/>
          <a:p>
            <a:pPr marL="285750" indent="-285750"/>
            <a:r>
              <a:rPr lang="en-US" dirty="0"/>
              <a:t>Under different network conditions,</a:t>
            </a:r>
          </a:p>
          <a:p>
            <a:pPr marL="285750" indent="-285750"/>
            <a:r>
              <a:rPr lang="en-US" dirty="0"/>
              <a:t>Four different downscaling parameter used</a:t>
            </a:r>
          </a:p>
          <a:p>
            <a:pPr marL="742950" lvl="1" indent="-285750"/>
            <a:r>
              <a:rPr lang="en-US" dirty="0"/>
              <a:t>{352, 480, 608, 704}</a:t>
            </a:r>
          </a:p>
          <a:p>
            <a:pPr marL="285750" indent="-285750"/>
            <a:r>
              <a:rPr lang="en-US" dirty="0"/>
              <a:t>Four different QP values used</a:t>
            </a:r>
          </a:p>
          <a:p>
            <a:pPr marL="742950" lvl="1" indent="-285750"/>
            <a:r>
              <a:rPr lang="en-US" dirty="0"/>
              <a:t>{20, 25, 29, 35}</a:t>
            </a:r>
          </a:p>
          <a:p>
            <a:endParaRPr lang="en-US" dirty="0"/>
          </a:p>
        </p:txBody>
      </p:sp>
      <p:sp>
        <p:nvSpPr>
          <p:cNvPr id="8" name="Title 3">
            <a:extLst>
              <a:ext uri="{FF2B5EF4-FFF2-40B4-BE49-F238E27FC236}">
                <a16:creationId xmlns:a16="http://schemas.microsoft.com/office/drawing/2014/main" id="{DBB9CA84-AAF8-45DD-BE99-724A4FEEA9EC}"/>
              </a:ext>
            </a:extLst>
          </p:cNvPr>
          <p:cNvSpPr txBox="1">
            <a:spLocks/>
          </p:cNvSpPr>
          <p:nvPr/>
        </p:nvSpPr>
        <p:spPr>
          <a:xfrm>
            <a:off x="6172200" y="370586"/>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2-Dominant Obj video</a:t>
            </a:r>
          </a:p>
        </p:txBody>
      </p:sp>
      <p:sp>
        <p:nvSpPr>
          <p:cNvPr id="9" name="TextBox 8">
            <a:extLst>
              <a:ext uri="{FF2B5EF4-FFF2-40B4-BE49-F238E27FC236}">
                <a16:creationId xmlns:a16="http://schemas.microsoft.com/office/drawing/2014/main" id="{FD346D30-106F-4C69-89A4-60D9F6BF7D34}"/>
              </a:ext>
            </a:extLst>
          </p:cNvPr>
          <p:cNvSpPr txBox="1"/>
          <p:nvPr/>
        </p:nvSpPr>
        <p:spPr>
          <a:xfrm>
            <a:off x="1639824" y="5389499"/>
            <a:ext cx="8878824" cy="1200329"/>
          </a:xfrm>
          <a:prstGeom prst="rect">
            <a:avLst/>
          </a:prstGeom>
          <a:noFill/>
        </p:spPr>
        <p:txBody>
          <a:bodyPr wrap="square" rtlCol="0">
            <a:spAutoFit/>
          </a:bodyPr>
          <a:lstStyle/>
          <a:p>
            <a:pPr algn="ctr"/>
            <a:r>
              <a:rPr lang="en-US" sz="2400" dirty="0">
                <a:solidFill>
                  <a:srgbClr val="C00000"/>
                </a:solidFill>
              </a:rPr>
              <a:t>Under different network conditions, quantization parameter and downsizing parameter values highly dependent on the available video content</a:t>
            </a:r>
          </a:p>
        </p:txBody>
      </p:sp>
      <p:pic>
        <p:nvPicPr>
          <p:cNvPr id="3" name="Picture 2">
            <a:extLst>
              <a:ext uri="{FF2B5EF4-FFF2-40B4-BE49-F238E27FC236}">
                <a16:creationId xmlns:a16="http://schemas.microsoft.com/office/drawing/2014/main" id="{64C957CD-3A38-4EF7-8DBC-520C761C5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056" y="4745736"/>
            <a:ext cx="3383280" cy="2020824"/>
          </a:xfrm>
          <a:prstGeom prst="rect">
            <a:avLst/>
          </a:prstGeom>
        </p:spPr>
      </p:pic>
      <p:pic>
        <p:nvPicPr>
          <p:cNvPr id="12" name="Picture 11">
            <a:extLst>
              <a:ext uri="{FF2B5EF4-FFF2-40B4-BE49-F238E27FC236}">
                <a16:creationId xmlns:a16="http://schemas.microsoft.com/office/drawing/2014/main" id="{C16E1623-3943-4C36-8E38-13AB84D26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091" y="4745736"/>
            <a:ext cx="3516263" cy="2020824"/>
          </a:xfrm>
          <a:prstGeom prst="rect">
            <a:avLst/>
          </a:prstGeom>
          <a:ln w="28575">
            <a:solidFill>
              <a:schemeClr val="bg1"/>
            </a:solidFill>
          </a:ln>
        </p:spPr>
      </p:pic>
      <p:sp>
        <p:nvSpPr>
          <p:cNvPr id="13" name="Rectangle 12">
            <a:extLst>
              <a:ext uri="{FF2B5EF4-FFF2-40B4-BE49-F238E27FC236}">
                <a16:creationId xmlns:a16="http://schemas.microsoft.com/office/drawing/2014/main" id="{5452E5E0-B702-4FCB-856A-EB9AC3001308}"/>
              </a:ext>
            </a:extLst>
          </p:cNvPr>
          <p:cNvSpPr/>
          <p:nvPr/>
        </p:nvSpPr>
        <p:spPr>
          <a:xfrm>
            <a:off x="2075688" y="5532120"/>
            <a:ext cx="1453896" cy="9607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BD5CC6-2101-42E2-A6BD-A88DFC86D8B3}"/>
              </a:ext>
            </a:extLst>
          </p:cNvPr>
          <p:cNvSpPr/>
          <p:nvPr/>
        </p:nvSpPr>
        <p:spPr>
          <a:xfrm>
            <a:off x="8686800" y="5056632"/>
            <a:ext cx="905256" cy="1200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5BD6F8-D76C-4A6E-B272-C55205E56A3C}"/>
              </a:ext>
            </a:extLst>
          </p:cNvPr>
          <p:cNvSpPr/>
          <p:nvPr/>
        </p:nvSpPr>
        <p:spPr>
          <a:xfrm>
            <a:off x="8961120" y="4868772"/>
            <a:ext cx="338328" cy="6001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1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
                                        </p:tgtEl>
                                      </p:cBhvr>
                                    </p:animEffect>
                                    <p:set>
                                      <p:cBhvr>
                                        <p:cTn id="64" dur="1" fill="hold">
                                          <p:stCondLst>
                                            <p:cond delay="499"/>
                                          </p:stCondLst>
                                        </p:cTn>
                                        <p:tgtEl>
                                          <p:spTgt spid="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104838-3D68-4101-B125-F3AAD02A4EE8}"/>
              </a:ext>
            </a:extLst>
          </p:cNvPr>
          <p:cNvSpPr>
            <a:spLocks noGrp="1"/>
          </p:cNvSpPr>
          <p:nvPr>
            <p:ph type="title"/>
          </p:nvPr>
        </p:nvSpPr>
        <p:spPr>
          <a:xfrm>
            <a:off x="491971" y="327116"/>
            <a:ext cx="10515600" cy="1325563"/>
          </a:xfrm>
        </p:spPr>
        <p:txBody>
          <a:bodyPr/>
          <a:lstStyle/>
          <a:p>
            <a:r>
              <a:rPr lang="en-US" b="1" dirty="0"/>
              <a:t>Impact on Detection Accuracy</a:t>
            </a:r>
          </a:p>
        </p:txBody>
      </p:sp>
      <p:pic>
        <p:nvPicPr>
          <p:cNvPr id="10" name="Content Placeholder 9">
            <a:extLst>
              <a:ext uri="{FF2B5EF4-FFF2-40B4-BE49-F238E27FC236}">
                <a16:creationId xmlns:a16="http://schemas.microsoft.com/office/drawing/2014/main" id="{E5ED8AE9-28C6-4491-929C-0997170ED88A}"/>
              </a:ext>
            </a:extLst>
          </p:cNvPr>
          <p:cNvPicPr>
            <a:picLocks noGrp="1" noChangeAspect="1"/>
          </p:cNvPicPr>
          <p:nvPr>
            <p:ph sz="half" idx="1"/>
          </p:nvPr>
        </p:nvPicPr>
        <p:blipFill>
          <a:blip r:embed="rId2"/>
          <a:stretch>
            <a:fillRect/>
          </a:stretch>
        </p:blipFill>
        <p:spPr>
          <a:xfrm>
            <a:off x="405384" y="1975104"/>
            <a:ext cx="5100857" cy="3076290"/>
          </a:xfrm>
          <a:prstGeom prst="rect">
            <a:avLst/>
          </a:prstGeom>
        </p:spPr>
      </p:pic>
      <p:sp>
        <p:nvSpPr>
          <p:cNvPr id="11" name="TextBox 10">
            <a:extLst>
              <a:ext uri="{FF2B5EF4-FFF2-40B4-BE49-F238E27FC236}">
                <a16:creationId xmlns:a16="http://schemas.microsoft.com/office/drawing/2014/main" id="{B0CFE28F-E098-44EB-946E-8CA4BD059C65}"/>
              </a:ext>
            </a:extLst>
          </p:cNvPr>
          <p:cNvSpPr txBox="1"/>
          <p:nvPr/>
        </p:nvSpPr>
        <p:spPr>
          <a:xfrm>
            <a:off x="6775704" y="1911096"/>
            <a:ext cx="5138928"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FE500E90-AF20-4C07-A6CE-8AB97A06C39C}"/>
              </a:ext>
            </a:extLst>
          </p:cNvPr>
          <p:cNvSpPr txBox="1"/>
          <p:nvPr/>
        </p:nvSpPr>
        <p:spPr>
          <a:xfrm>
            <a:off x="702593" y="5568227"/>
            <a:ext cx="4803648" cy="461665"/>
          </a:xfrm>
          <a:prstGeom prst="rect">
            <a:avLst/>
          </a:prstGeom>
          <a:noFill/>
        </p:spPr>
        <p:txBody>
          <a:bodyPr wrap="square" rtlCol="0">
            <a:spAutoFit/>
          </a:bodyPr>
          <a:lstStyle/>
          <a:p>
            <a:pPr algn="ctr"/>
            <a:r>
              <a:rPr lang="en-US" sz="2400" dirty="0"/>
              <a:t>one dominant object</a:t>
            </a:r>
          </a:p>
        </p:txBody>
      </p:sp>
      <p:pic>
        <p:nvPicPr>
          <p:cNvPr id="6" name="Content Placeholder 9">
            <a:extLst>
              <a:ext uri="{FF2B5EF4-FFF2-40B4-BE49-F238E27FC236}">
                <a16:creationId xmlns:a16="http://schemas.microsoft.com/office/drawing/2014/main" id="{B832073A-3A3D-4C82-9AD5-58F5BAC89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115" y="1911096"/>
            <a:ext cx="5698517" cy="3465576"/>
          </a:xfrm>
          <a:prstGeom prst="rect">
            <a:avLst/>
          </a:prstGeom>
        </p:spPr>
      </p:pic>
      <p:sp>
        <p:nvSpPr>
          <p:cNvPr id="7" name="TextBox 6">
            <a:extLst>
              <a:ext uri="{FF2B5EF4-FFF2-40B4-BE49-F238E27FC236}">
                <a16:creationId xmlns:a16="http://schemas.microsoft.com/office/drawing/2014/main" id="{4FFAE0A9-9F67-4898-8BF2-0F75E7DD5917}"/>
              </a:ext>
            </a:extLst>
          </p:cNvPr>
          <p:cNvSpPr txBox="1"/>
          <p:nvPr/>
        </p:nvSpPr>
        <p:spPr>
          <a:xfrm>
            <a:off x="6281692" y="5568226"/>
            <a:ext cx="4803648" cy="461665"/>
          </a:xfrm>
          <a:prstGeom prst="rect">
            <a:avLst/>
          </a:prstGeom>
          <a:noFill/>
        </p:spPr>
        <p:txBody>
          <a:bodyPr wrap="square" rtlCol="0">
            <a:spAutoFit/>
          </a:bodyPr>
          <a:lstStyle/>
          <a:p>
            <a:pPr algn="ctr"/>
            <a:r>
              <a:rPr lang="en-US" sz="2400" dirty="0"/>
              <a:t>2-dominant objects</a:t>
            </a:r>
          </a:p>
        </p:txBody>
      </p:sp>
    </p:spTree>
    <p:extLst>
      <p:ext uri="{BB962C8B-B14F-4D97-AF65-F5344CB8AC3E}">
        <p14:creationId xmlns:p14="http://schemas.microsoft.com/office/powerpoint/2010/main" val="297185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1D53-39B3-42A3-9759-4496295F99E2}"/>
              </a:ext>
            </a:extLst>
          </p:cNvPr>
          <p:cNvSpPr>
            <a:spLocks noGrp="1"/>
          </p:cNvSpPr>
          <p:nvPr>
            <p:ph type="title"/>
          </p:nvPr>
        </p:nvSpPr>
        <p:spPr/>
        <p:txBody>
          <a:bodyPr/>
          <a:lstStyle/>
          <a:p>
            <a:r>
              <a:rPr lang="en-US" b="1" dirty="0"/>
              <a:t>Changing the Resolution before first Convolution Layer (1024)</a:t>
            </a:r>
          </a:p>
        </p:txBody>
      </p:sp>
      <p:pic>
        <p:nvPicPr>
          <p:cNvPr id="8" name="Content Placeholder 7">
            <a:extLst>
              <a:ext uri="{FF2B5EF4-FFF2-40B4-BE49-F238E27FC236}">
                <a16:creationId xmlns:a16="http://schemas.microsoft.com/office/drawing/2014/main" id="{40B093A3-0455-43F7-A132-395391A0E93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181" y="2055301"/>
            <a:ext cx="5671127" cy="3311026"/>
          </a:xfrm>
        </p:spPr>
      </p:pic>
      <p:sp>
        <p:nvSpPr>
          <p:cNvPr id="13" name="TextBox 12">
            <a:extLst>
              <a:ext uri="{FF2B5EF4-FFF2-40B4-BE49-F238E27FC236}">
                <a16:creationId xmlns:a16="http://schemas.microsoft.com/office/drawing/2014/main" id="{D187A485-2641-4BCE-8B20-6B28D4024464}"/>
              </a:ext>
            </a:extLst>
          </p:cNvPr>
          <p:cNvSpPr txBox="1"/>
          <p:nvPr/>
        </p:nvSpPr>
        <p:spPr>
          <a:xfrm>
            <a:off x="6862618" y="2161309"/>
            <a:ext cx="4978400" cy="1938992"/>
          </a:xfrm>
          <a:prstGeom prst="rect">
            <a:avLst/>
          </a:prstGeom>
          <a:noFill/>
        </p:spPr>
        <p:txBody>
          <a:bodyPr wrap="square" rtlCol="0">
            <a:spAutoFit/>
          </a:bodyPr>
          <a:lstStyle/>
          <a:p>
            <a:r>
              <a:rPr lang="en-US" sz="2400" b="1" u="sng" dirty="0">
                <a:solidFill>
                  <a:srgbClr val="C00000"/>
                </a:solidFill>
              </a:rPr>
              <a:t>Observation 1: </a:t>
            </a:r>
            <a:r>
              <a:rPr lang="en-US" sz="2400" dirty="0"/>
              <a:t>Increasing the resolution of the image passing through the first convolution layer of CNN broaden the performance gap differences among various methods</a:t>
            </a:r>
          </a:p>
        </p:txBody>
      </p:sp>
      <p:sp>
        <p:nvSpPr>
          <p:cNvPr id="14" name="TextBox 13">
            <a:extLst>
              <a:ext uri="{FF2B5EF4-FFF2-40B4-BE49-F238E27FC236}">
                <a16:creationId xmlns:a16="http://schemas.microsoft.com/office/drawing/2014/main" id="{0A753C14-A00B-4F95-8EEF-E81AAE4AD237}"/>
              </a:ext>
            </a:extLst>
          </p:cNvPr>
          <p:cNvSpPr txBox="1"/>
          <p:nvPr/>
        </p:nvSpPr>
        <p:spPr>
          <a:xfrm>
            <a:off x="6862618" y="4570922"/>
            <a:ext cx="4978400" cy="1938992"/>
          </a:xfrm>
          <a:prstGeom prst="rect">
            <a:avLst/>
          </a:prstGeom>
          <a:noFill/>
        </p:spPr>
        <p:txBody>
          <a:bodyPr wrap="square" rtlCol="0">
            <a:spAutoFit/>
          </a:bodyPr>
          <a:lstStyle/>
          <a:p>
            <a:r>
              <a:rPr lang="en-US" sz="2400" b="1" u="sng" dirty="0">
                <a:solidFill>
                  <a:srgbClr val="C00000"/>
                </a:solidFill>
              </a:rPr>
              <a:t>Observation 2: </a:t>
            </a:r>
            <a:r>
              <a:rPr lang="en-US" sz="2400" dirty="0"/>
              <a:t>For lower available bandwidth ranges the performance gap much higher compared to the higher available bandwidth ranges</a:t>
            </a:r>
          </a:p>
          <a:p>
            <a:r>
              <a:rPr lang="en-US" sz="2400" dirty="0"/>
              <a:t>(except for JPEG lossy compression)</a:t>
            </a:r>
          </a:p>
        </p:txBody>
      </p:sp>
    </p:spTree>
    <p:extLst>
      <p:ext uri="{BB962C8B-B14F-4D97-AF65-F5344CB8AC3E}">
        <p14:creationId xmlns:p14="http://schemas.microsoft.com/office/powerpoint/2010/main" val="32520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B340E5-288E-4339-83B9-9A14A291A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7337"/>
            <a:ext cx="6894576" cy="3703320"/>
          </a:xfrm>
          <a:prstGeom prst="rect">
            <a:avLst/>
          </a:prstGeom>
        </p:spPr>
      </p:pic>
      <p:sp>
        <p:nvSpPr>
          <p:cNvPr id="2" name="Title 1">
            <a:extLst>
              <a:ext uri="{FF2B5EF4-FFF2-40B4-BE49-F238E27FC236}">
                <a16:creationId xmlns:a16="http://schemas.microsoft.com/office/drawing/2014/main" id="{DCBD7DF1-4D10-4BB3-8AA7-FA88F4B6C542}"/>
              </a:ext>
            </a:extLst>
          </p:cNvPr>
          <p:cNvSpPr>
            <a:spLocks noGrp="1"/>
          </p:cNvSpPr>
          <p:nvPr>
            <p:ph type="title"/>
          </p:nvPr>
        </p:nvSpPr>
        <p:spPr/>
        <p:txBody>
          <a:bodyPr/>
          <a:lstStyle/>
          <a:p>
            <a:r>
              <a:rPr lang="en-US" b="1" dirty="0"/>
              <a:t>Using Smaller Models (Tiny-YOLO)</a:t>
            </a:r>
          </a:p>
        </p:txBody>
      </p:sp>
      <p:sp>
        <p:nvSpPr>
          <p:cNvPr id="4" name="Content Placeholder 3">
            <a:extLst>
              <a:ext uri="{FF2B5EF4-FFF2-40B4-BE49-F238E27FC236}">
                <a16:creationId xmlns:a16="http://schemas.microsoft.com/office/drawing/2014/main" id="{E52C5D78-D976-4536-AC5D-F9B322FB1EBE}"/>
              </a:ext>
            </a:extLst>
          </p:cNvPr>
          <p:cNvSpPr>
            <a:spLocks noGrp="1"/>
          </p:cNvSpPr>
          <p:nvPr>
            <p:ph sz="half" idx="2"/>
          </p:nvPr>
        </p:nvSpPr>
        <p:spPr>
          <a:xfrm>
            <a:off x="6624698" y="1807337"/>
            <a:ext cx="5181600" cy="4351338"/>
          </a:xfrm>
        </p:spPr>
        <p:txBody>
          <a:bodyPr/>
          <a:lstStyle/>
          <a:p>
            <a:r>
              <a:rPr lang="en-US" dirty="0"/>
              <a:t>Relatively smaller models are more sensitive to change in </a:t>
            </a:r>
          </a:p>
          <a:p>
            <a:pPr lvl="1"/>
            <a:r>
              <a:rPr lang="en-US" dirty="0"/>
              <a:t>content compression algorithms</a:t>
            </a:r>
          </a:p>
          <a:p>
            <a:pPr lvl="1"/>
            <a:r>
              <a:rPr lang="en-US" dirty="0"/>
              <a:t>Parameter selection</a:t>
            </a:r>
          </a:p>
          <a:p>
            <a:r>
              <a:rPr lang="en-US" dirty="0"/>
              <a:t>Under Frequency reduction </a:t>
            </a:r>
          </a:p>
          <a:p>
            <a:pPr lvl="1"/>
            <a:r>
              <a:rPr lang="en-US" dirty="0"/>
              <a:t>Recall is much higher</a:t>
            </a:r>
          </a:p>
          <a:p>
            <a:pPr lvl="1"/>
            <a:r>
              <a:rPr lang="en-US" dirty="0"/>
              <a:t>Precision is much lower</a:t>
            </a:r>
          </a:p>
          <a:p>
            <a:pPr lvl="1"/>
            <a:r>
              <a:rPr lang="en-US" dirty="0"/>
              <a:t>Compared to other schemes</a:t>
            </a:r>
          </a:p>
        </p:txBody>
      </p:sp>
      <p:sp>
        <p:nvSpPr>
          <p:cNvPr id="11" name="TextBox 10">
            <a:extLst>
              <a:ext uri="{FF2B5EF4-FFF2-40B4-BE49-F238E27FC236}">
                <a16:creationId xmlns:a16="http://schemas.microsoft.com/office/drawing/2014/main" id="{711EFB80-4B16-4035-980A-DB73B2FAB6E1}"/>
              </a:ext>
            </a:extLst>
          </p:cNvPr>
          <p:cNvSpPr txBox="1"/>
          <p:nvPr/>
        </p:nvSpPr>
        <p:spPr>
          <a:xfrm>
            <a:off x="1014984" y="5843016"/>
            <a:ext cx="10689336" cy="892552"/>
          </a:xfrm>
          <a:prstGeom prst="rect">
            <a:avLst/>
          </a:prstGeom>
          <a:noFill/>
        </p:spPr>
        <p:txBody>
          <a:bodyPr wrap="square" rtlCol="0">
            <a:spAutoFit/>
          </a:bodyPr>
          <a:lstStyle/>
          <a:p>
            <a:pPr algn="ctr"/>
            <a:r>
              <a:rPr lang="en-US" sz="2600" dirty="0">
                <a:solidFill>
                  <a:srgbClr val="C00000"/>
                </a:solidFill>
              </a:rPr>
              <a:t>Which scheme will work best not only dependent on the network bandwidth but also dependent on the model being used by the edge server</a:t>
            </a:r>
          </a:p>
        </p:txBody>
      </p:sp>
    </p:spTree>
    <p:extLst>
      <p:ext uri="{BB962C8B-B14F-4D97-AF65-F5344CB8AC3E}">
        <p14:creationId xmlns:p14="http://schemas.microsoft.com/office/powerpoint/2010/main" val="208997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0191-6CFC-4E92-909A-712D7681AFB5}"/>
              </a:ext>
            </a:extLst>
          </p:cNvPr>
          <p:cNvSpPr>
            <a:spLocks noGrp="1"/>
          </p:cNvSpPr>
          <p:nvPr>
            <p:ph type="title"/>
          </p:nvPr>
        </p:nvSpPr>
        <p:spPr/>
        <p:txBody>
          <a:bodyPr/>
          <a:lstStyle/>
          <a:p>
            <a:r>
              <a:rPr lang="en-US" b="1" dirty="0"/>
              <a:t>Video Analytics Pipeline</a:t>
            </a:r>
          </a:p>
        </p:txBody>
      </p:sp>
      <p:sp>
        <p:nvSpPr>
          <p:cNvPr id="3" name="Content Placeholder 2">
            <a:extLst>
              <a:ext uri="{FF2B5EF4-FFF2-40B4-BE49-F238E27FC236}">
                <a16:creationId xmlns:a16="http://schemas.microsoft.com/office/drawing/2014/main" id="{4AE780C6-F942-45F3-9BA1-8B191F285FC7}"/>
              </a:ext>
            </a:extLst>
          </p:cNvPr>
          <p:cNvSpPr>
            <a:spLocks noGrp="1"/>
          </p:cNvSpPr>
          <p:nvPr>
            <p:ph idx="1"/>
          </p:nvPr>
        </p:nvSpPr>
        <p:spPr/>
        <p:txBody>
          <a:bodyPr/>
          <a:lstStyle/>
          <a:p>
            <a:r>
              <a:rPr lang="en-US" dirty="0"/>
              <a:t>Existing work considers fixed detection classification pipelines which incorporates different modules like decoder, obj classifier</a:t>
            </a:r>
          </a:p>
          <a:p>
            <a:pPr marL="0" indent="0">
              <a:buNone/>
            </a:pPr>
            <a:endParaRPr lang="en-US" dirty="0"/>
          </a:p>
        </p:txBody>
      </p:sp>
      <p:pic>
        <p:nvPicPr>
          <p:cNvPr id="4" name="Picture 3">
            <a:extLst>
              <a:ext uri="{FF2B5EF4-FFF2-40B4-BE49-F238E27FC236}">
                <a16:creationId xmlns:a16="http://schemas.microsoft.com/office/drawing/2014/main" id="{8A433108-A345-4718-A0B5-8AF98B682238}"/>
              </a:ext>
            </a:extLst>
          </p:cNvPr>
          <p:cNvPicPr>
            <a:picLocks noChangeAspect="1"/>
          </p:cNvPicPr>
          <p:nvPr/>
        </p:nvPicPr>
        <p:blipFill>
          <a:blip r:embed="rId2"/>
          <a:stretch>
            <a:fillRect/>
          </a:stretch>
        </p:blipFill>
        <p:spPr>
          <a:xfrm>
            <a:off x="572452" y="3037332"/>
            <a:ext cx="11229975" cy="3581400"/>
          </a:xfrm>
          <a:prstGeom prst="rect">
            <a:avLst/>
          </a:prstGeom>
        </p:spPr>
      </p:pic>
    </p:spTree>
    <p:extLst>
      <p:ext uri="{BB962C8B-B14F-4D97-AF65-F5344CB8AC3E}">
        <p14:creationId xmlns:p14="http://schemas.microsoft.com/office/powerpoint/2010/main" val="318626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mbol of network transmission">
            <a:extLst>
              <a:ext uri="{FF2B5EF4-FFF2-40B4-BE49-F238E27FC236}">
                <a16:creationId xmlns:a16="http://schemas.microsoft.com/office/drawing/2014/main" id="{FF8E5311-6C42-4042-9022-D18914F88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360" y="2350988"/>
            <a:ext cx="798991" cy="7602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11E041-CD52-44B9-A9E4-00F94A8B1496}"/>
              </a:ext>
            </a:extLst>
          </p:cNvPr>
          <p:cNvSpPr>
            <a:spLocks noGrp="1"/>
          </p:cNvSpPr>
          <p:nvPr>
            <p:ph type="title"/>
          </p:nvPr>
        </p:nvSpPr>
        <p:spPr>
          <a:xfrm>
            <a:off x="534879" y="355877"/>
            <a:ext cx="10515600" cy="1325563"/>
          </a:xfrm>
        </p:spPr>
        <p:txBody>
          <a:bodyPr/>
          <a:lstStyle/>
          <a:p>
            <a:r>
              <a:rPr lang="en-US" b="1" dirty="0"/>
              <a:t>Fixed Object-Detection Pipeline</a:t>
            </a:r>
          </a:p>
        </p:txBody>
      </p:sp>
      <p:sp>
        <p:nvSpPr>
          <p:cNvPr id="4" name="Rectangle 3">
            <a:extLst>
              <a:ext uri="{FF2B5EF4-FFF2-40B4-BE49-F238E27FC236}">
                <a16:creationId xmlns:a16="http://schemas.microsoft.com/office/drawing/2014/main" id="{8AEA8228-E2C8-48C8-A9F4-F0F292967741}"/>
              </a:ext>
            </a:extLst>
          </p:cNvPr>
          <p:cNvSpPr/>
          <p:nvPr/>
        </p:nvSpPr>
        <p:spPr>
          <a:xfrm>
            <a:off x="2246050" y="2103437"/>
            <a:ext cx="2760956" cy="132556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C00000"/>
                </a:solidFill>
              </a:rPr>
              <a:t>Pre-Processing</a:t>
            </a:r>
          </a:p>
          <a:p>
            <a:pPr algn="ctr"/>
            <a:r>
              <a:rPr lang="en-US" sz="2600" b="1" dirty="0">
                <a:solidFill>
                  <a:srgbClr val="C00000"/>
                </a:solidFill>
              </a:rPr>
              <a:t>Stage</a:t>
            </a:r>
          </a:p>
        </p:txBody>
      </p:sp>
      <p:sp>
        <p:nvSpPr>
          <p:cNvPr id="5" name="Rectangle 4">
            <a:extLst>
              <a:ext uri="{FF2B5EF4-FFF2-40B4-BE49-F238E27FC236}">
                <a16:creationId xmlns:a16="http://schemas.microsoft.com/office/drawing/2014/main" id="{A9A968CE-D55D-41A4-83AB-7EF9CE66D7E5}"/>
              </a:ext>
            </a:extLst>
          </p:cNvPr>
          <p:cNvSpPr/>
          <p:nvPr/>
        </p:nvSpPr>
        <p:spPr>
          <a:xfrm>
            <a:off x="8701596" y="2148141"/>
            <a:ext cx="2760956" cy="132556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C00000"/>
                </a:solidFill>
              </a:rPr>
              <a:t>CNN Execution</a:t>
            </a:r>
          </a:p>
        </p:txBody>
      </p:sp>
      <p:cxnSp>
        <p:nvCxnSpPr>
          <p:cNvPr id="7" name="Straight Arrow Connector 6">
            <a:extLst>
              <a:ext uri="{FF2B5EF4-FFF2-40B4-BE49-F238E27FC236}">
                <a16:creationId xmlns:a16="http://schemas.microsoft.com/office/drawing/2014/main" id="{939D7F59-85CE-4D53-B31A-6D07FEFE6C48}"/>
              </a:ext>
            </a:extLst>
          </p:cNvPr>
          <p:cNvCxnSpPr>
            <a:cxnSpLocks/>
            <a:endCxn id="4" idx="1"/>
          </p:cNvCxnSpPr>
          <p:nvPr/>
        </p:nvCxnSpPr>
        <p:spPr>
          <a:xfrm flipV="1">
            <a:off x="1384917" y="2766219"/>
            <a:ext cx="861133" cy="1222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47EE41-AD47-47F9-B818-2BF7A5A501A7}"/>
              </a:ext>
            </a:extLst>
          </p:cNvPr>
          <p:cNvCxnSpPr>
            <a:cxnSpLocks/>
            <a:stCxn id="4" idx="3"/>
          </p:cNvCxnSpPr>
          <p:nvPr/>
        </p:nvCxnSpPr>
        <p:spPr>
          <a:xfrm flipV="1">
            <a:off x="5007006" y="2760314"/>
            <a:ext cx="1571347" cy="590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997777-2063-439F-9323-84DDC1C43426}"/>
              </a:ext>
            </a:extLst>
          </p:cNvPr>
          <p:cNvCxnSpPr>
            <a:stCxn id="5" idx="3"/>
            <a:endCxn id="5" idx="3"/>
          </p:cNvCxnSpPr>
          <p:nvPr/>
        </p:nvCxnSpPr>
        <p:spPr>
          <a:xfrm>
            <a:off x="11462552" y="281092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BF9D6C-CAB7-46DE-8BF3-0E12777FF3E1}"/>
              </a:ext>
            </a:extLst>
          </p:cNvPr>
          <p:cNvCxnSpPr>
            <a:cxnSpLocks/>
          </p:cNvCxnSpPr>
          <p:nvPr/>
        </p:nvCxnSpPr>
        <p:spPr>
          <a:xfrm>
            <a:off x="11462552" y="2798746"/>
            <a:ext cx="623469"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1E99FF-9332-474C-BB9F-8144D8609567}"/>
              </a:ext>
            </a:extLst>
          </p:cNvPr>
          <p:cNvCxnSpPr>
            <a:cxnSpLocks/>
          </p:cNvCxnSpPr>
          <p:nvPr/>
        </p:nvCxnSpPr>
        <p:spPr>
          <a:xfrm flipH="1">
            <a:off x="1056443" y="3429000"/>
            <a:ext cx="1189608" cy="143595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64CFD31-9CFE-4E67-87E5-4D5E38E18FDA}"/>
              </a:ext>
            </a:extLst>
          </p:cNvPr>
          <p:cNvSpPr/>
          <p:nvPr/>
        </p:nvSpPr>
        <p:spPr>
          <a:xfrm>
            <a:off x="1056443" y="4864963"/>
            <a:ext cx="1713390" cy="105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Downsizing</a:t>
            </a:r>
          </a:p>
        </p:txBody>
      </p:sp>
      <p:sp>
        <p:nvSpPr>
          <p:cNvPr id="17" name="Rectangle 16">
            <a:extLst>
              <a:ext uri="{FF2B5EF4-FFF2-40B4-BE49-F238E27FC236}">
                <a16:creationId xmlns:a16="http://schemas.microsoft.com/office/drawing/2014/main" id="{B9834624-E3F1-4BAF-8BC8-949CD688A74C}"/>
              </a:ext>
            </a:extLst>
          </p:cNvPr>
          <p:cNvSpPr/>
          <p:nvPr/>
        </p:nvSpPr>
        <p:spPr>
          <a:xfrm>
            <a:off x="3293616" y="4864962"/>
            <a:ext cx="1713390" cy="105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JPEG Compression</a:t>
            </a:r>
          </a:p>
        </p:txBody>
      </p:sp>
      <p:sp>
        <p:nvSpPr>
          <p:cNvPr id="18" name="Rectangle 17">
            <a:extLst>
              <a:ext uri="{FF2B5EF4-FFF2-40B4-BE49-F238E27FC236}">
                <a16:creationId xmlns:a16="http://schemas.microsoft.com/office/drawing/2014/main" id="{31588625-C153-4760-8EEC-435D45AEDD5F}"/>
              </a:ext>
            </a:extLst>
          </p:cNvPr>
          <p:cNvSpPr/>
          <p:nvPr/>
        </p:nvSpPr>
        <p:spPr>
          <a:xfrm>
            <a:off x="5530789" y="4864962"/>
            <a:ext cx="1713390" cy="105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Encoding</a:t>
            </a:r>
          </a:p>
        </p:txBody>
      </p:sp>
      <p:sp>
        <p:nvSpPr>
          <p:cNvPr id="19" name="Rectangle 18">
            <a:extLst>
              <a:ext uri="{FF2B5EF4-FFF2-40B4-BE49-F238E27FC236}">
                <a16:creationId xmlns:a16="http://schemas.microsoft.com/office/drawing/2014/main" id="{13F6D0E0-8AB5-48BE-90CB-1CEE0A736482}"/>
              </a:ext>
            </a:extLst>
          </p:cNvPr>
          <p:cNvSpPr/>
          <p:nvPr/>
        </p:nvSpPr>
        <p:spPr>
          <a:xfrm>
            <a:off x="7767962" y="4864959"/>
            <a:ext cx="1713390" cy="105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Frequency Reduction</a:t>
            </a:r>
          </a:p>
        </p:txBody>
      </p:sp>
      <p:cxnSp>
        <p:nvCxnSpPr>
          <p:cNvPr id="21" name="Straight Connector 20">
            <a:extLst>
              <a:ext uri="{FF2B5EF4-FFF2-40B4-BE49-F238E27FC236}">
                <a16:creationId xmlns:a16="http://schemas.microsoft.com/office/drawing/2014/main" id="{4F280E24-6C56-4EBE-A540-FA6AF9D7EA1B}"/>
              </a:ext>
            </a:extLst>
          </p:cNvPr>
          <p:cNvCxnSpPr>
            <a:cxnSpLocks/>
          </p:cNvCxnSpPr>
          <p:nvPr/>
        </p:nvCxnSpPr>
        <p:spPr>
          <a:xfrm>
            <a:off x="5007006" y="3429000"/>
            <a:ext cx="4474346" cy="143595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FF4F0C-814E-4A43-9154-6FBDF1A27C04}"/>
              </a:ext>
            </a:extLst>
          </p:cNvPr>
          <p:cNvCxnSpPr>
            <a:stCxn id="16" idx="3"/>
            <a:endCxn id="17" idx="1"/>
          </p:cNvCxnSpPr>
          <p:nvPr/>
        </p:nvCxnSpPr>
        <p:spPr>
          <a:xfrm flipV="1">
            <a:off x="2769833" y="5393184"/>
            <a:ext cx="523783" cy="1"/>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A21907-5B02-4989-982C-458BFBBE9BD6}"/>
              </a:ext>
            </a:extLst>
          </p:cNvPr>
          <p:cNvCxnSpPr/>
          <p:nvPr/>
        </p:nvCxnSpPr>
        <p:spPr>
          <a:xfrm flipV="1">
            <a:off x="5007006" y="5393181"/>
            <a:ext cx="523783" cy="1"/>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8EA8C5-15FD-499C-922F-28E44FB8CF0A}"/>
              </a:ext>
            </a:extLst>
          </p:cNvPr>
          <p:cNvCxnSpPr>
            <a:cxnSpLocks/>
          </p:cNvCxnSpPr>
          <p:nvPr/>
        </p:nvCxnSpPr>
        <p:spPr>
          <a:xfrm flipV="1">
            <a:off x="7244179" y="5393181"/>
            <a:ext cx="523783" cy="1"/>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6EBF75-1C86-4858-A9AC-C77F8BF5D74E}"/>
              </a:ext>
            </a:extLst>
          </p:cNvPr>
          <p:cNvSpPr txBox="1"/>
          <p:nvPr/>
        </p:nvSpPr>
        <p:spPr>
          <a:xfrm>
            <a:off x="2947386" y="6267635"/>
            <a:ext cx="3915053" cy="461665"/>
          </a:xfrm>
          <a:prstGeom prst="rect">
            <a:avLst/>
          </a:prstGeom>
          <a:noFill/>
        </p:spPr>
        <p:txBody>
          <a:bodyPr wrap="square" rtlCol="0">
            <a:spAutoFit/>
          </a:bodyPr>
          <a:lstStyle/>
          <a:p>
            <a:pPr algn="ctr"/>
            <a:r>
              <a:rPr lang="en-US" sz="2400" b="1" dirty="0"/>
              <a:t>Client Side</a:t>
            </a:r>
          </a:p>
        </p:txBody>
      </p:sp>
      <p:sp>
        <p:nvSpPr>
          <p:cNvPr id="31" name="TextBox 30">
            <a:extLst>
              <a:ext uri="{FF2B5EF4-FFF2-40B4-BE49-F238E27FC236}">
                <a16:creationId xmlns:a16="http://schemas.microsoft.com/office/drawing/2014/main" id="{ADF69577-9A97-4E28-A88B-F81597696B51}"/>
              </a:ext>
            </a:extLst>
          </p:cNvPr>
          <p:cNvSpPr txBox="1"/>
          <p:nvPr/>
        </p:nvSpPr>
        <p:spPr>
          <a:xfrm>
            <a:off x="8170968" y="1686476"/>
            <a:ext cx="3915053" cy="461665"/>
          </a:xfrm>
          <a:prstGeom prst="rect">
            <a:avLst/>
          </a:prstGeom>
          <a:noFill/>
        </p:spPr>
        <p:txBody>
          <a:bodyPr wrap="square" rtlCol="0">
            <a:spAutoFit/>
          </a:bodyPr>
          <a:lstStyle/>
          <a:p>
            <a:pPr algn="ctr"/>
            <a:r>
              <a:rPr lang="en-US" sz="2400" b="1" dirty="0"/>
              <a:t>Server Side</a:t>
            </a:r>
          </a:p>
        </p:txBody>
      </p:sp>
      <p:sp>
        <p:nvSpPr>
          <p:cNvPr id="32" name="TextBox 31">
            <a:extLst>
              <a:ext uri="{FF2B5EF4-FFF2-40B4-BE49-F238E27FC236}">
                <a16:creationId xmlns:a16="http://schemas.microsoft.com/office/drawing/2014/main" id="{FEE72270-A160-44E4-9BDE-EEBA930EA4E9}"/>
              </a:ext>
            </a:extLst>
          </p:cNvPr>
          <p:cNvSpPr txBox="1"/>
          <p:nvPr/>
        </p:nvSpPr>
        <p:spPr>
          <a:xfrm>
            <a:off x="1025370" y="2371774"/>
            <a:ext cx="1580225" cy="707886"/>
          </a:xfrm>
          <a:prstGeom prst="rect">
            <a:avLst/>
          </a:prstGeom>
          <a:noFill/>
        </p:spPr>
        <p:txBody>
          <a:bodyPr wrap="square" rtlCol="0">
            <a:spAutoFit/>
          </a:bodyPr>
          <a:lstStyle/>
          <a:p>
            <a:pPr algn="ctr"/>
            <a:r>
              <a:rPr lang="en-US" sz="2000" dirty="0"/>
              <a:t>Raw </a:t>
            </a:r>
          </a:p>
          <a:p>
            <a:pPr algn="ctr"/>
            <a:r>
              <a:rPr lang="en-US" sz="2000" dirty="0"/>
              <a:t>Input</a:t>
            </a:r>
          </a:p>
        </p:txBody>
      </p:sp>
      <p:sp>
        <p:nvSpPr>
          <p:cNvPr id="33" name="TextBox 32">
            <a:extLst>
              <a:ext uri="{FF2B5EF4-FFF2-40B4-BE49-F238E27FC236}">
                <a16:creationId xmlns:a16="http://schemas.microsoft.com/office/drawing/2014/main" id="{9E539C79-D505-4DB9-8478-4187FC077305}"/>
              </a:ext>
            </a:extLst>
          </p:cNvPr>
          <p:cNvSpPr txBox="1"/>
          <p:nvPr/>
        </p:nvSpPr>
        <p:spPr>
          <a:xfrm>
            <a:off x="4571494" y="2371774"/>
            <a:ext cx="2351844" cy="707886"/>
          </a:xfrm>
          <a:prstGeom prst="rect">
            <a:avLst/>
          </a:prstGeom>
          <a:noFill/>
        </p:spPr>
        <p:txBody>
          <a:bodyPr wrap="square" rtlCol="0">
            <a:spAutoFit/>
          </a:bodyPr>
          <a:lstStyle/>
          <a:p>
            <a:pPr algn="ctr"/>
            <a:r>
              <a:rPr lang="en-US" sz="2000" dirty="0"/>
              <a:t>Preprocessed </a:t>
            </a:r>
          </a:p>
          <a:p>
            <a:pPr algn="ctr"/>
            <a:r>
              <a:rPr lang="en-US" sz="2000" dirty="0"/>
              <a:t>Input</a:t>
            </a:r>
          </a:p>
        </p:txBody>
      </p:sp>
      <p:sp>
        <p:nvSpPr>
          <p:cNvPr id="34" name="TextBox 33">
            <a:extLst>
              <a:ext uri="{FF2B5EF4-FFF2-40B4-BE49-F238E27FC236}">
                <a16:creationId xmlns:a16="http://schemas.microsoft.com/office/drawing/2014/main" id="{F0A5E46A-C273-43A1-9683-5E0A0B991002}"/>
              </a:ext>
            </a:extLst>
          </p:cNvPr>
          <p:cNvSpPr txBox="1"/>
          <p:nvPr/>
        </p:nvSpPr>
        <p:spPr>
          <a:xfrm>
            <a:off x="5831151" y="3163999"/>
            <a:ext cx="2351844" cy="369332"/>
          </a:xfrm>
          <a:prstGeom prst="rect">
            <a:avLst/>
          </a:prstGeom>
          <a:noFill/>
        </p:spPr>
        <p:txBody>
          <a:bodyPr wrap="square" rtlCol="0">
            <a:spAutoFit/>
          </a:bodyPr>
          <a:lstStyle/>
          <a:p>
            <a:pPr algn="ctr"/>
            <a:r>
              <a:rPr lang="en-US" dirty="0"/>
              <a:t>Network Tx</a:t>
            </a:r>
          </a:p>
        </p:txBody>
      </p:sp>
      <p:cxnSp>
        <p:nvCxnSpPr>
          <p:cNvPr id="39" name="Straight Arrow Connector 38">
            <a:extLst>
              <a:ext uri="{FF2B5EF4-FFF2-40B4-BE49-F238E27FC236}">
                <a16:creationId xmlns:a16="http://schemas.microsoft.com/office/drawing/2014/main" id="{8E7F57B2-5EDB-4C99-B844-53032986FECF}"/>
              </a:ext>
            </a:extLst>
          </p:cNvPr>
          <p:cNvCxnSpPr/>
          <p:nvPr/>
        </p:nvCxnSpPr>
        <p:spPr>
          <a:xfrm flipV="1">
            <a:off x="7377344" y="2719557"/>
            <a:ext cx="1324252" cy="115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87BFCE5-890F-453F-B7F1-3423686DE692}"/>
              </a:ext>
            </a:extLst>
          </p:cNvPr>
          <p:cNvSpPr txBox="1"/>
          <p:nvPr/>
        </p:nvSpPr>
        <p:spPr>
          <a:xfrm>
            <a:off x="6819369" y="2350984"/>
            <a:ext cx="2351844" cy="707886"/>
          </a:xfrm>
          <a:prstGeom prst="rect">
            <a:avLst/>
          </a:prstGeom>
          <a:noFill/>
        </p:spPr>
        <p:txBody>
          <a:bodyPr wrap="square" rtlCol="0">
            <a:spAutoFit/>
          </a:bodyPr>
          <a:lstStyle/>
          <a:p>
            <a:pPr algn="ctr"/>
            <a:r>
              <a:rPr lang="en-US" sz="2000" dirty="0"/>
              <a:t>Preprocessed </a:t>
            </a:r>
          </a:p>
          <a:p>
            <a:pPr algn="ctr"/>
            <a:r>
              <a:rPr lang="en-US" sz="2000" dirty="0"/>
              <a:t>Input</a:t>
            </a:r>
          </a:p>
        </p:txBody>
      </p:sp>
      <p:sp>
        <p:nvSpPr>
          <p:cNvPr id="43" name="TextBox 42">
            <a:extLst>
              <a:ext uri="{FF2B5EF4-FFF2-40B4-BE49-F238E27FC236}">
                <a16:creationId xmlns:a16="http://schemas.microsoft.com/office/drawing/2014/main" id="{B635CB46-34FE-4310-9194-F137339CF72E}"/>
              </a:ext>
            </a:extLst>
          </p:cNvPr>
          <p:cNvSpPr txBox="1"/>
          <p:nvPr/>
        </p:nvSpPr>
        <p:spPr>
          <a:xfrm>
            <a:off x="11462552" y="2434627"/>
            <a:ext cx="855215" cy="707886"/>
          </a:xfrm>
          <a:prstGeom prst="rect">
            <a:avLst/>
          </a:prstGeom>
          <a:noFill/>
        </p:spPr>
        <p:txBody>
          <a:bodyPr wrap="square" rtlCol="0">
            <a:spAutoFit/>
          </a:bodyPr>
          <a:lstStyle/>
          <a:p>
            <a:r>
              <a:rPr lang="en-US" sz="2000" dirty="0"/>
              <a:t>Class</a:t>
            </a:r>
          </a:p>
          <a:p>
            <a:r>
              <a:rPr lang="en-US" sz="2000" dirty="0" err="1"/>
              <a:t>BBox</a:t>
            </a:r>
            <a:endParaRPr lang="en-US" sz="2000" dirty="0"/>
          </a:p>
        </p:txBody>
      </p:sp>
      <p:pic>
        <p:nvPicPr>
          <p:cNvPr id="1028" name="Picture 4" descr="Image result for images of drone camera">
            <a:extLst>
              <a:ext uri="{FF2B5EF4-FFF2-40B4-BE49-F238E27FC236}">
                <a16:creationId xmlns:a16="http://schemas.microsoft.com/office/drawing/2014/main" id="{CBB8C5B2-23D9-4425-B7DC-D1FF4B1F7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 y="2244109"/>
            <a:ext cx="1311825" cy="105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P spid="17" grpId="0" animBg="1"/>
      <p:bldP spid="18" grpId="0" animBg="1"/>
      <p:bldP spid="19" grpId="0" animBg="1"/>
      <p:bldP spid="30" grpId="0"/>
      <p:bldP spid="31" grpId="0"/>
      <p:bldP spid="32" grpId="0"/>
      <p:bldP spid="33" grpId="0"/>
      <p:bldP spid="34" grpId="0"/>
      <p:bldP spid="40"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0DB-ED1B-49AB-9A62-DB8CB0000940}"/>
              </a:ext>
            </a:extLst>
          </p:cNvPr>
          <p:cNvSpPr>
            <a:spLocks noGrp="1"/>
          </p:cNvSpPr>
          <p:nvPr>
            <p:ph type="title"/>
          </p:nvPr>
        </p:nvSpPr>
        <p:spPr/>
        <p:txBody>
          <a:bodyPr/>
          <a:lstStyle/>
          <a:p>
            <a:r>
              <a:rPr lang="en-US" b="1" dirty="0"/>
              <a:t>Modified Problem Formulation II</a:t>
            </a:r>
            <a:endParaRPr lang="en-US" dirty="0"/>
          </a:p>
        </p:txBody>
      </p:sp>
      <p:sp>
        <p:nvSpPr>
          <p:cNvPr id="3" name="Content Placeholder 2">
            <a:extLst>
              <a:ext uri="{FF2B5EF4-FFF2-40B4-BE49-F238E27FC236}">
                <a16:creationId xmlns:a16="http://schemas.microsoft.com/office/drawing/2014/main" id="{D352E8E4-B5A7-481A-A9CC-E25596DCC498}"/>
              </a:ext>
            </a:extLst>
          </p:cNvPr>
          <p:cNvSpPr>
            <a:spLocks noGrp="1"/>
          </p:cNvSpPr>
          <p:nvPr>
            <p:ph idx="1"/>
          </p:nvPr>
        </p:nvSpPr>
        <p:spPr/>
        <p:txBody>
          <a:bodyPr/>
          <a:lstStyle/>
          <a:p>
            <a:r>
              <a:rPr lang="en-US" dirty="0"/>
              <a:t>Need to set </a:t>
            </a:r>
            <a:r>
              <a:rPr lang="en-US" u="sng" dirty="0"/>
              <a:t>Downsizing parameter</a:t>
            </a:r>
            <a:r>
              <a:rPr lang="en-US" dirty="0"/>
              <a:t>, </a:t>
            </a:r>
            <a:r>
              <a:rPr lang="en-US" u="sng" dirty="0"/>
              <a:t>QP</a:t>
            </a:r>
            <a:r>
              <a:rPr lang="en-US" dirty="0"/>
              <a:t> in encoding, </a:t>
            </a:r>
            <a:r>
              <a:rPr lang="en-US" u="sng" dirty="0"/>
              <a:t>JPEG Compression</a:t>
            </a:r>
            <a:r>
              <a:rPr lang="en-US" dirty="0"/>
              <a:t>, </a:t>
            </a:r>
            <a:r>
              <a:rPr lang="en-US" u="sng" dirty="0"/>
              <a:t>Frequency of sending frames</a:t>
            </a:r>
            <a:r>
              <a:rPr lang="en-US" dirty="0"/>
              <a:t> jointly which in turn restrict the transmission size less than allowable limit</a:t>
            </a:r>
          </a:p>
          <a:p>
            <a:pPr marL="0" indent="0">
              <a:buNone/>
            </a:pPr>
            <a:endParaRPr lang="en-US" dirty="0"/>
          </a:p>
          <a:p>
            <a:pPr marL="0" indent="0" algn="ctr">
              <a:buNone/>
            </a:pPr>
            <a:r>
              <a:rPr lang="en-US" sz="3000" b="1" dirty="0">
                <a:solidFill>
                  <a:srgbClr val="FF0000"/>
                </a:solidFill>
              </a:rPr>
              <a:t>Apply Lightweight ML (in pre-execution step) in order to select best possible parameter tuning for input of CNN detection?</a:t>
            </a:r>
          </a:p>
          <a:p>
            <a:endParaRPr lang="en-US" dirty="0"/>
          </a:p>
        </p:txBody>
      </p:sp>
    </p:spTree>
    <p:extLst>
      <p:ext uri="{BB962C8B-B14F-4D97-AF65-F5344CB8AC3E}">
        <p14:creationId xmlns:p14="http://schemas.microsoft.com/office/powerpoint/2010/main" val="30085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F8D9-DE61-436D-B8E1-D68A922170A2}"/>
              </a:ext>
            </a:extLst>
          </p:cNvPr>
          <p:cNvSpPr>
            <a:spLocks noGrp="1"/>
          </p:cNvSpPr>
          <p:nvPr>
            <p:ph type="title"/>
          </p:nvPr>
        </p:nvSpPr>
        <p:spPr/>
        <p:txBody>
          <a:bodyPr/>
          <a:lstStyle/>
          <a:p>
            <a:r>
              <a:rPr lang="en-US" b="1" dirty="0"/>
              <a:t>Fixed</a:t>
            </a:r>
            <a:r>
              <a:rPr lang="en-US" dirty="0"/>
              <a:t>(few modules) </a:t>
            </a:r>
            <a:r>
              <a:rPr lang="en-US" b="1" dirty="0"/>
              <a:t>vs Flexible </a:t>
            </a:r>
            <a:r>
              <a:rPr lang="en-US" dirty="0"/>
              <a:t>(numerous Ops)</a:t>
            </a:r>
          </a:p>
        </p:txBody>
      </p:sp>
      <p:sp>
        <p:nvSpPr>
          <p:cNvPr id="3" name="Content Placeholder 2">
            <a:extLst>
              <a:ext uri="{FF2B5EF4-FFF2-40B4-BE49-F238E27FC236}">
                <a16:creationId xmlns:a16="http://schemas.microsoft.com/office/drawing/2014/main" id="{BD3F2A6C-F362-4181-8DA8-C67545A1926E}"/>
              </a:ext>
            </a:extLst>
          </p:cNvPr>
          <p:cNvSpPr>
            <a:spLocks noGrp="1"/>
          </p:cNvSpPr>
          <p:nvPr>
            <p:ph idx="1"/>
          </p:nvPr>
        </p:nvSpPr>
        <p:spPr/>
        <p:txBody>
          <a:bodyPr/>
          <a:lstStyle/>
          <a:p>
            <a:r>
              <a:rPr lang="en-US" dirty="0"/>
              <a:t>Previous work has fixed video analytics pipeline, once deployed executed for ever</a:t>
            </a:r>
          </a:p>
          <a:p>
            <a:r>
              <a:rPr lang="en-US" dirty="0"/>
              <a:t>Previous works don’t consider how different preprocessing algorithms on client and server side along with the model used for detection can be visualized as a flexible pipeline</a:t>
            </a:r>
          </a:p>
          <a:p>
            <a:r>
              <a:rPr lang="en-US" dirty="0"/>
              <a:t>Each operators of this flexible pipeline can be turned on/off </a:t>
            </a:r>
            <a:r>
              <a:rPr lang="en-US" dirty="0">
                <a:solidFill>
                  <a:srgbClr val="FF0000"/>
                </a:solidFill>
              </a:rPr>
              <a:t>(Boolean)</a:t>
            </a:r>
          </a:p>
          <a:p>
            <a:r>
              <a:rPr lang="en-US" dirty="0"/>
              <a:t>Each ops in the pipeline can be tuned in a content aware way to find the best possible accuracy under deadline </a:t>
            </a:r>
            <a:r>
              <a:rPr lang="en-US" dirty="0">
                <a:solidFill>
                  <a:srgbClr val="FF0000"/>
                </a:solidFill>
              </a:rPr>
              <a:t>(Continuous)</a:t>
            </a:r>
          </a:p>
        </p:txBody>
      </p:sp>
    </p:spTree>
    <p:extLst>
      <p:ext uri="{BB962C8B-B14F-4D97-AF65-F5344CB8AC3E}">
        <p14:creationId xmlns:p14="http://schemas.microsoft.com/office/powerpoint/2010/main" val="13139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043D-883B-4905-9971-8940F3DB25B3}"/>
              </a:ext>
            </a:extLst>
          </p:cNvPr>
          <p:cNvSpPr>
            <a:spLocks noGrp="1"/>
          </p:cNvSpPr>
          <p:nvPr>
            <p:ph type="title"/>
          </p:nvPr>
        </p:nvSpPr>
        <p:spPr/>
        <p:txBody>
          <a:bodyPr/>
          <a:lstStyle/>
          <a:p>
            <a:r>
              <a:rPr lang="en-US" b="1" dirty="0"/>
              <a:t>Flexible Pipeline of Operators</a:t>
            </a:r>
          </a:p>
        </p:txBody>
      </p:sp>
      <p:sp>
        <p:nvSpPr>
          <p:cNvPr id="4" name="Rectangle 3">
            <a:extLst>
              <a:ext uri="{FF2B5EF4-FFF2-40B4-BE49-F238E27FC236}">
                <a16:creationId xmlns:a16="http://schemas.microsoft.com/office/drawing/2014/main" id="{A55F3742-EE83-4C6F-A81B-D3560C84388E}"/>
              </a:ext>
            </a:extLst>
          </p:cNvPr>
          <p:cNvSpPr/>
          <p:nvPr/>
        </p:nvSpPr>
        <p:spPr>
          <a:xfrm>
            <a:off x="838200" y="3429000"/>
            <a:ext cx="914400" cy="914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OP</a:t>
            </a:r>
            <a:r>
              <a:rPr lang="en-US" b="1" baseline="-25000" dirty="0">
                <a:solidFill>
                  <a:schemeClr val="tx1">
                    <a:lumMod val="95000"/>
                    <a:lumOff val="5000"/>
                  </a:schemeClr>
                </a:solidFill>
              </a:rPr>
              <a:t>1</a:t>
            </a:r>
            <a:endParaRPr lang="en-US" b="1" dirty="0">
              <a:solidFill>
                <a:schemeClr val="tx1">
                  <a:lumMod val="95000"/>
                  <a:lumOff val="5000"/>
                </a:schemeClr>
              </a:solidFill>
            </a:endParaRPr>
          </a:p>
        </p:txBody>
      </p:sp>
      <p:sp>
        <p:nvSpPr>
          <p:cNvPr id="5" name="Rectangle 4">
            <a:extLst>
              <a:ext uri="{FF2B5EF4-FFF2-40B4-BE49-F238E27FC236}">
                <a16:creationId xmlns:a16="http://schemas.microsoft.com/office/drawing/2014/main" id="{790E53FA-3E93-4E17-9B09-BDE7AD9157A3}"/>
              </a:ext>
            </a:extLst>
          </p:cNvPr>
          <p:cNvSpPr/>
          <p:nvPr/>
        </p:nvSpPr>
        <p:spPr>
          <a:xfrm>
            <a:off x="2270760" y="3429000"/>
            <a:ext cx="914400" cy="9144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2</a:t>
            </a:r>
            <a:endParaRPr lang="en-US" b="1" dirty="0">
              <a:solidFill>
                <a:schemeClr val="tx1"/>
              </a:solidFill>
            </a:endParaRPr>
          </a:p>
        </p:txBody>
      </p:sp>
      <p:sp>
        <p:nvSpPr>
          <p:cNvPr id="6" name="Rectangle 5">
            <a:extLst>
              <a:ext uri="{FF2B5EF4-FFF2-40B4-BE49-F238E27FC236}">
                <a16:creationId xmlns:a16="http://schemas.microsoft.com/office/drawing/2014/main" id="{7BEE4567-1569-4F2B-8B7B-9464F013EC66}"/>
              </a:ext>
            </a:extLst>
          </p:cNvPr>
          <p:cNvSpPr/>
          <p:nvPr/>
        </p:nvSpPr>
        <p:spPr>
          <a:xfrm>
            <a:off x="3867912" y="3429000"/>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3</a:t>
            </a:r>
            <a:endParaRPr lang="en-US" b="1" dirty="0">
              <a:solidFill>
                <a:schemeClr val="tx1"/>
              </a:solidFill>
            </a:endParaRPr>
          </a:p>
        </p:txBody>
      </p:sp>
      <p:sp>
        <p:nvSpPr>
          <p:cNvPr id="7" name="Rectangle 6">
            <a:extLst>
              <a:ext uri="{FF2B5EF4-FFF2-40B4-BE49-F238E27FC236}">
                <a16:creationId xmlns:a16="http://schemas.microsoft.com/office/drawing/2014/main" id="{BF7D8CA3-4DCE-430B-9F73-EEF260012267}"/>
              </a:ext>
            </a:extLst>
          </p:cNvPr>
          <p:cNvSpPr/>
          <p:nvPr/>
        </p:nvSpPr>
        <p:spPr>
          <a:xfrm>
            <a:off x="7595616" y="3429000"/>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N-1</a:t>
            </a:r>
            <a:endParaRPr lang="en-US" b="1" dirty="0"/>
          </a:p>
        </p:txBody>
      </p:sp>
      <p:sp>
        <p:nvSpPr>
          <p:cNvPr id="8" name="Rectangle 7">
            <a:extLst>
              <a:ext uri="{FF2B5EF4-FFF2-40B4-BE49-F238E27FC236}">
                <a16:creationId xmlns:a16="http://schemas.microsoft.com/office/drawing/2014/main" id="{A4DE3B24-52DE-4832-B7AD-B85B49C2BD5C}"/>
              </a:ext>
            </a:extLst>
          </p:cNvPr>
          <p:cNvSpPr/>
          <p:nvPr/>
        </p:nvSpPr>
        <p:spPr>
          <a:xfrm>
            <a:off x="9680448" y="3429000"/>
            <a:ext cx="914400"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N</a:t>
            </a:r>
            <a:endParaRPr lang="en-US" b="1" dirty="0"/>
          </a:p>
        </p:txBody>
      </p:sp>
      <p:cxnSp>
        <p:nvCxnSpPr>
          <p:cNvPr id="10" name="Straight Connector 9">
            <a:extLst>
              <a:ext uri="{FF2B5EF4-FFF2-40B4-BE49-F238E27FC236}">
                <a16:creationId xmlns:a16="http://schemas.microsoft.com/office/drawing/2014/main" id="{9D5906D9-1BB9-403A-971C-878401F4F634}"/>
              </a:ext>
            </a:extLst>
          </p:cNvPr>
          <p:cNvCxnSpPr/>
          <p:nvPr/>
        </p:nvCxnSpPr>
        <p:spPr>
          <a:xfrm>
            <a:off x="5998464" y="18562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603274-A85F-4D90-BA86-7C7231DC75CA}"/>
              </a:ext>
            </a:extLst>
          </p:cNvPr>
          <p:cNvCxnSpPr/>
          <p:nvPr/>
        </p:nvCxnSpPr>
        <p:spPr>
          <a:xfrm>
            <a:off x="5998464" y="260299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9F79DD-B2CD-4BEF-A43E-C24E27475A4C}"/>
              </a:ext>
            </a:extLst>
          </p:cNvPr>
          <p:cNvCxnSpPr/>
          <p:nvPr/>
        </p:nvCxnSpPr>
        <p:spPr>
          <a:xfrm>
            <a:off x="5998464" y="360273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64929F-E49E-48CD-852D-3C232B7B8C42}"/>
              </a:ext>
            </a:extLst>
          </p:cNvPr>
          <p:cNvCxnSpPr/>
          <p:nvPr/>
        </p:nvCxnSpPr>
        <p:spPr>
          <a:xfrm>
            <a:off x="5998464" y="459638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5A7953-B690-485A-ABDB-94C39BD1BB07}"/>
              </a:ext>
            </a:extLst>
          </p:cNvPr>
          <p:cNvCxnSpPr/>
          <p:nvPr/>
        </p:nvCxnSpPr>
        <p:spPr>
          <a:xfrm>
            <a:off x="5998464" y="539800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8B86D7-2717-4FD0-8016-9E97671B80AE}"/>
              </a:ext>
            </a:extLst>
          </p:cNvPr>
          <p:cNvCxnSpPr/>
          <p:nvPr/>
        </p:nvCxnSpPr>
        <p:spPr>
          <a:xfrm>
            <a:off x="5998464" y="6126480"/>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07FDD4-FCFE-44C1-8815-56660CF2A9AA}"/>
              </a:ext>
            </a:extLst>
          </p:cNvPr>
          <p:cNvSpPr txBox="1"/>
          <p:nvPr/>
        </p:nvSpPr>
        <p:spPr>
          <a:xfrm>
            <a:off x="1903476" y="2102644"/>
            <a:ext cx="2705096" cy="369332"/>
          </a:xfrm>
          <a:prstGeom prst="rect">
            <a:avLst/>
          </a:prstGeom>
          <a:noFill/>
        </p:spPr>
        <p:txBody>
          <a:bodyPr wrap="square" rtlCol="0">
            <a:spAutoFit/>
          </a:bodyPr>
          <a:lstStyle/>
          <a:p>
            <a:pPr algn="ctr"/>
            <a:r>
              <a:rPr lang="en-US" b="1" dirty="0"/>
              <a:t>Client Side</a:t>
            </a:r>
          </a:p>
        </p:txBody>
      </p:sp>
      <p:sp>
        <p:nvSpPr>
          <p:cNvPr id="17" name="TextBox 16">
            <a:extLst>
              <a:ext uri="{FF2B5EF4-FFF2-40B4-BE49-F238E27FC236}">
                <a16:creationId xmlns:a16="http://schemas.microsoft.com/office/drawing/2014/main" id="{2192E08C-4FEE-4F1B-8CFF-40D5EA6839A6}"/>
              </a:ext>
            </a:extLst>
          </p:cNvPr>
          <p:cNvSpPr txBox="1"/>
          <p:nvPr/>
        </p:nvSpPr>
        <p:spPr>
          <a:xfrm>
            <a:off x="7661148" y="2139696"/>
            <a:ext cx="2705096" cy="369332"/>
          </a:xfrm>
          <a:prstGeom prst="rect">
            <a:avLst/>
          </a:prstGeom>
          <a:noFill/>
        </p:spPr>
        <p:txBody>
          <a:bodyPr wrap="square" rtlCol="0">
            <a:spAutoFit/>
          </a:bodyPr>
          <a:lstStyle/>
          <a:p>
            <a:pPr algn="ctr"/>
            <a:r>
              <a:rPr lang="en-US" b="1" dirty="0"/>
              <a:t>Server Side</a:t>
            </a:r>
          </a:p>
        </p:txBody>
      </p:sp>
      <p:cxnSp>
        <p:nvCxnSpPr>
          <p:cNvPr id="19" name="Straight Arrow Connector 18">
            <a:extLst>
              <a:ext uri="{FF2B5EF4-FFF2-40B4-BE49-F238E27FC236}">
                <a16:creationId xmlns:a16="http://schemas.microsoft.com/office/drawing/2014/main" id="{88F4F0F2-3662-4111-8882-D87D13223390}"/>
              </a:ext>
            </a:extLst>
          </p:cNvPr>
          <p:cNvCxnSpPr>
            <a:stCxn id="4" idx="3"/>
            <a:endCxn id="5" idx="1"/>
          </p:cNvCxnSpPr>
          <p:nvPr/>
        </p:nvCxnSpPr>
        <p:spPr>
          <a:xfrm>
            <a:off x="1752600" y="3886200"/>
            <a:ext cx="51816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907FB0-D2BC-4092-8800-F221B6BEED72}"/>
              </a:ext>
            </a:extLst>
          </p:cNvPr>
          <p:cNvCxnSpPr>
            <a:cxnSpLocks/>
            <a:stCxn id="5" idx="3"/>
            <a:endCxn id="6" idx="1"/>
          </p:cNvCxnSpPr>
          <p:nvPr/>
        </p:nvCxnSpPr>
        <p:spPr>
          <a:xfrm>
            <a:off x="3185160" y="388620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A69012-4083-4014-ADB0-712C8FC03306}"/>
              </a:ext>
            </a:extLst>
          </p:cNvPr>
          <p:cNvCxnSpPr>
            <a:cxnSpLocks/>
          </p:cNvCxnSpPr>
          <p:nvPr/>
        </p:nvCxnSpPr>
        <p:spPr>
          <a:xfrm>
            <a:off x="5657088" y="3846576"/>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454A4-0A77-4788-9ABE-F36B96052F15}"/>
              </a:ext>
            </a:extLst>
          </p:cNvPr>
          <p:cNvCxnSpPr>
            <a:cxnSpLocks/>
          </p:cNvCxnSpPr>
          <p:nvPr/>
        </p:nvCxnSpPr>
        <p:spPr>
          <a:xfrm>
            <a:off x="8510016" y="3840480"/>
            <a:ext cx="123748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3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5E47-0424-422F-A809-70CCAAEEE3BC}"/>
              </a:ext>
            </a:extLst>
          </p:cNvPr>
          <p:cNvSpPr>
            <a:spLocks noGrp="1"/>
          </p:cNvSpPr>
          <p:nvPr>
            <p:ph type="title"/>
          </p:nvPr>
        </p:nvSpPr>
        <p:spPr/>
        <p:txBody>
          <a:bodyPr/>
          <a:lstStyle/>
          <a:p>
            <a:r>
              <a:rPr lang="en-US" b="1" dirty="0"/>
              <a:t>Impact of These Operators</a:t>
            </a:r>
          </a:p>
        </p:txBody>
      </p:sp>
      <p:sp>
        <p:nvSpPr>
          <p:cNvPr id="4" name="Rectangle 3">
            <a:extLst>
              <a:ext uri="{FF2B5EF4-FFF2-40B4-BE49-F238E27FC236}">
                <a16:creationId xmlns:a16="http://schemas.microsoft.com/office/drawing/2014/main" id="{B27D09D5-361C-4981-A0D6-0EF0AF12A5B4}"/>
              </a:ext>
            </a:extLst>
          </p:cNvPr>
          <p:cNvSpPr/>
          <p:nvPr/>
        </p:nvSpPr>
        <p:spPr>
          <a:xfrm>
            <a:off x="2889504" y="3282696"/>
            <a:ext cx="4169664" cy="886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a:t>
            </a:r>
            <a:r>
              <a:rPr lang="en-US" baseline="-25000" dirty="0"/>
              <a:t>1</a:t>
            </a:r>
            <a:r>
              <a:rPr lang="en-US" dirty="0"/>
              <a:t>, OP</a:t>
            </a:r>
            <a:r>
              <a:rPr lang="en-US" baseline="-25000" dirty="0"/>
              <a:t>2</a:t>
            </a:r>
            <a:r>
              <a:rPr lang="en-US" dirty="0"/>
              <a:t>, OP</a:t>
            </a:r>
            <a:r>
              <a:rPr lang="en-US" baseline="-25000" dirty="0"/>
              <a:t>3</a:t>
            </a:r>
            <a:r>
              <a:rPr lang="en-US" dirty="0"/>
              <a:t>, ….</a:t>
            </a:r>
          </a:p>
        </p:txBody>
      </p:sp>
      <p:sp>
        <p:nvSpPr>
          <p:cNvPr id="5" name="Rectangle 4">
            <a:extLst>
              <a:ext uri="{FF2B5EF4-FFF2-40B4-BE49-F238E27FC236}">
                <a16:creationId xmlns:a16="http://schemas.microsoft.com/office/drawing/2014/main" id="{8D05B621-524E-4DE3-B2A8-2E43516B6B3A}"/>
              </a:ext>
            </a:extLst>
          </p:cNvPr>
          <p:cNvSpPr/>
          <p:nvPr/>
        </p:nvSpPr>
        <p:spPr>
          <a:xfrm>
            <a:off x="9720072" y="3282696"/>
            <a:ext cx="1633728" cy="813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a:t>
            </a:r>
            <a:r>
              <a:rPr lang="en-US" baseline="-25000" dirty="0"/>
              <a:t>N</a:t>
            </a:r>
            <a:endParaRPr lang="en-US" dirty="0"/>
          </a:p>
        </p:txBody>
      </p:sp>
      <p:sp>
        <p:nvSpPr>
          <p:cNvPr id="6" name="TextBox 5">
            <a:extLst>
              <a:ext uri="{FF2B5EF4-FFF2-40B4-BE49-F238E27FC236}">
                <a16:creationId xmlns:a16="http://schemas.microsoft.com/office/drawing/2014/main" id="{0D77BF38-4B75-4ADF-85FA-450015AFFC65}"/>
              </a:ext>
            </a:extLst>
          </p:cNvPr>
          <p:cNvSpPr txBox="1"/>
          <p:nvPr/>
        </p:nvSpPr>
        <p:spPr>
          <a:xfrm>
            <a:off x="3503676" y="2098834"/>
            <a:ext cx="2705096" cy="369332"/>
          </a:xfrm>
          <a:prstGeom prst="rect">
            <a:avLst/>
          </a:prstGeom>
          <a:noFill/>
        </p:spPr>
        <p:txBody>
          <a:bodyPr wrap="square" rtlCol="0">
            <a:spAutoFit/>
          </a:bodyPr>
          <a:lstStyle/>
          <a:p>
            <a:pPr algn="ctr"/>
            <a:r>
              <a:rPr lang="en-US" b="1" dirty="0"/>
              <a:t>Client Side (</a:t>
            </a:r>
            <a:r>
              <a:rPr lang="en-US" b="1" dirty="0" err="1"/>
              <a:t>OP</a:t>
            </a:r>
            <a:r>
              <a:rPr lang="en-US" b="1" baseline="-25000" dirty="0" err="1"/>
              <a:t>client</a:t>
            </a:r>
            <a:r>
              <a:rPr lang="en-US" b="1" dirty="0"/>
              <a:t>)</a:t>
            </a:r>
          </a:p>
        </p:txBody>
      </p:sp>
      <p:sp>
        <p:nvSpPr>
          <p:cNvPr id="7" name="TextBox 6">
            <a:extLst>
              <a:ext uri="{FF2B5EF4-FFF2-40B4-BE49-F238E27FC236}">
                <a16:creationId xmlns:a16="http://schemas.microsoft.com/office/drawing/2014/main" id="{E24A179E-00F0-4740-B6FA-A27A898BCF69}"/>
              </a:ext>
            </a:extLst>
          </p:cNvPr>
          <p:cNvSpPr txBox="1"/>
          <p:nvPr/>
        </p:nvSpPr>
        <p:spPr>
          <a:xfrm>
            <a:off x="9096756" y="2148864"/>
            <a:ext cx="2705096" cy="369332"/>
          </a:xfrm>
          <a:prstGeom prst="rect">
            <a:avLst/>
          </a:prstGeom>
          <a:noFill/>
        </p:spPr>
        <p:txBody>
          <a:bodyPr wrap="square" rtlCol="0">
            <a:spAutoFit/>
          </a:bodyPr>
          <a:lstStyle/>
          <a:p>
            <a:pPr algn="ctr"/>
            <a:r>
              <a:rPr lang="en-US" b="1" dirty="0"/>
              <a:t>Server Side (</a:t>
            </a:r>
            <a:r>
              <a:rPr lang="en-US" b="1" dirty="0" err="1"/>
              <a:t>OP</a:t>
            </a:r>
            <a:r>
              <a:rPr lang="en-US" b="1" baseline="-25000" dirty="0" err="1"/>
              <a:t>server</a:t>
            </a:r>
            <a:r>
              <a:rPr lang="en-US" b="1" dirty="0"/>
              <a:t>)</a:t>
            </a:r>
          </a:p>
        </p:txBody>
      </p:sp>
      <p:cxnSp>
        <p:nvCxnSpPr>
          <p:cNvPr id="9" name="Straight Arrow Connector 8">
            <a:extLst>
              <a:ext uri="{FF2B5EF4-FFF2-40B4-BE49-F238E27FC236}">
                <a16:creationId xmlns:a16="http://schemas.microsoft.com/office/drawing/2014/main" id="{84BC14B3-40CF-4377-89AA-0FB69AACF52E}"/>
              </a:ext>
            </a:extLst>
          </p:cNvPr>
          <p:cNvCxnSpPr>
            <a:stCxn id="4" idx="3"/>
            <a:endCxn id="5" idx="1"/>
          </p:cNvCxnSpPr>
          <p:nvPr/>
        </p:nvCxnSpPr>
        <p:spPr>
          <a:xfrm flipV="1">
            <a:off x="7059168" y="3689604"/>
            <a:ext cx="2660904" cy="3657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864D48-59E5-41B6-84CF-96CEBDF50635}"/>
              </a:ext>
            </a:extLst>
          </p:cNvPr>
          <p:cNvSpPr txBox="1"/>
          <p:nvPr/>
        </p:nvSpPr>
        <p:spPr>
          <a:xfrm>
            <a:off x="7749540" y="3866947"/>
            <a:ext cx="1511808" cy="646331"/>
          </a:xfrm>
          <a:prstGeom prst="rect">
            <a:avLst/>
          </a:prstGeom>
          <a:noFill/>
        </p:spPr>
        <p:txBody>
          <a:bodyPr wrap="square" rtlCol="0">
            <a:spAutoFit/>
          </a:bodyPr>
          <a:lstStyle/>
          <a:p>
            <a:pPr algn="ctr"/>
            <a:r>
              <a:rPr lang="en-US" dirty="0"/>
              <a:t>Transmission Time, T</a:t>
            </a:r>
            <a:r>
              <a:rPr lang="en-US" baseline="-25000" dirty="0"/>
              <a:t>t</a:t>
            </a:r>
            <a:endParaRPr lang="en-US" dirty="0"/>
          </a:p>
        </p:txBody>
      </p:sp>
      <p:sp>
        <p:nvSpPr>
          <p:cNvPr id="11" name="TextBox 10">
            <a:extLst>
              <a:ext uri="{FF2B5EF4-FFF2-40B4-BE49-F238E27FC236}">
                <a16:creationId xmlns:a16="http://schemas.microsoft.com/office/drawing/2014/main" id="{E5C738D2-D845-49B9-9828-1281778F5216}"/>
              </a:ext>
            </a:extLst>
          </p:cNvPr>
          <p:cNvSpPr txBox="1"/>
          <p:nvPr/>
        </p:nvSpPr>
        <p:spPr>
          <a:xfrm>
            <a:off x="9781032" y="2550938"/>
            <a:ext cx="1511808" cy="646331"/>
          </a:xfrm>
          <a:prstGeom prst="rect">
            <a:avLst/>
          </a:prstGeom>
          <a:noFill/>
        </p:spPr>
        <p:txBody>
          <a:bodyPr wrap="square" rtlCol="0">
            <a:spAutoFit/>
          </a:bodyPr>
          <a:lstStyle/>
          <a:p>
            <a:pPr algn="ctr"/>
            <a:r>
              <a:rPr lang="en-US" dirty="0"/>
              <a:t>Computation Time, T</a:t>
            </a:r>
            <a:r>
              <a:rPr lang="en-US" baseline="-25000" dirty="0"/>
              <a:t>c</a:t>
            </a:r>
            <a:endParaRPr lang="en-US" dirty="0"/>
          </a:p>
        </p:txBody>
      </p:sp>
      <p:sp>
        <p:nvSpPr>
          <p:cNvPr id="12" name="Rectangle 11">
            <a:extLst>
              <a:ext uri="{FF2B5EF4-FFF2-40B4-BE49-F238E27FC236}">
                <a16:creationId xmlns:a16="http://schemas.microsoft.com/office/drawing/2014/main" id="{79D1D012-E69D-48DF-84CB-8EB8F0A57206}"/>
              </a:ext>
            </a:extLst>
          </p:cNvPr>
          <p:cNvSpPr/>
          <p:nvPr/>
        </p:nvSpPr>
        <p:spPr>
          <a:xfrm>
            <a:off x="959358" y="3026664"/>
            <a:ext cx="1133856" cy="1399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model</a:t>
            </a:r>
          </a:p>
        </p:txBody>
      </p:sp>
      <p:cxnSp>
        <p:nvCxnSpPr>
          <p:cNvPr id="14" name="Straight Arrow Connector 13">
            <a:extLst>
              <a:ext uri="{FF2B5EF4-FFF2-40B4-BE49-F238E27FC236}">
                <a16:creationId xmlns:a16="http://schemas.microsoft.com/office/drawing/2014/main" id="{8E186004-5F43-4A85-93D8-38B40C8DA510}"/>
              </a:ext>
            </a:extLst>
          </p:cNvPr>
          <p:cNvCxnSpPr>
            <a:stCxn id="12" idx="3"/>
            <a:endCxn id="4" idx="1"/>
          </p:cNvCxnSpPr>
          <p:nvPr/>
        </p:nvCxnSpPr>
        <p:spPr>
          <a:xfrm>
            <a:off x="2093214" y="3726180"/>
            <a:ext cx="79629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7BDCE-5F6C-4185-8F1C-382A50808C96}"/>
              </a:ext>
            </a:extLst>
          </p:cNvPr>
          <p:cNvCxnSpPr>
            <a:cxnSpLocks/>
            <a:endCxn id="12" idx="1"/>
          </p:cNvCxnSpPr>
          <p:nvPr/>
        </p:nvCxnSpPr>
        <p:spPr>
          <a:xfrm>
            <a:off x="328474" y="3726180"/>
            <a:ext cx="63088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DCAD68-2BAA-4C09-A791-E9AE89CA881D}"/>
              </a:ext>
            </a:extLst>
          </p:cNvPr>
          <p:cNvCxnSpPr/>
          <p:nvPr/>
        </p:nvCxnSpPr>
        <p:spPr>
          <a:xfrm>
            <a:off x="2478024" y="174652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7586D7-E7C9-40C6-BA23-54A395BBE902}"/>
              </a:ext>
            </a:extLst>
          </p:cNvPr>
          <p:cNvCxnSpPr/>
          <p:nvPr/>
        </p:nvCxnSpPr>
        <p:spPr>
          <a:xfrm>
            <a:off x="2478024" y="249328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0ACEC5-5354-4167-BDB4-CA6A5E2CD98D}"/>
              </a:ext>
            </a:extLst>
          </p:cNvPr>
          <p:cNvCxnSpPr/>
          <p:nvPr/>
        </p:nvCxnSpPr>
        <p:spPr>
          <a:xfrm>
            <a:off x="2478024" y="34930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1680D-C37B-463E-8582-3CF96E8132CB}"/>
              </a:ext>
            </a:extLst>
          </p:cNvPr>
          <p:cNvCxnSpPr/>
          <p:nvPr/>
        </p:nvCxnSpPr>
        <p:spPr>
          <a:xfrm>
            <a:off x="2478024" y="4486680"/>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E167A-F477-44F3-94B6-F7DAF82351AF}"/>
              </a:ext>
            </a:extLst>
          </p:cNvPr>
          <p:cNvCxnSpPr/>
          <p:nvPr/>
        </p:nvCxnSpPr>
        <p:spPr>
          <a:xfrm>
            <a:off x="2478024" y="528830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3BE484-BFB2-42B4-B997-D87B1001F3C7}"/>
              </a:ext>
            </a:extLst>
          </p:cNvPr>
          <p:cNvCxnSpPr/>
          <p:nvPr/>
        </p:nvCxnSpPr>
        <p:spPr>
          <a:xfrm>
            <a:off x="2478024" y="601677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1EAAAD-FD47-45B0-86F9-77969C135669}"/>
              </a:ext>
            </a:extLst>
          </p:cNvPr>
          <p:cNvSpPr txBox="1"/>
          <p:nvPr/>
        </p:nvSpPr>
        <p:spPr>
          <a:xfrm>
            <a:off x="-489958" y="2959530"/>
            <a:ext cx="1952239" cy="646331"/>
          </a:xfrm>
          <a:prstGeom prst="rect">
            <a:avLst/>
          </a:prstGeom>
          <a:noFill/>
        </p:spPr>
        <p:txBody>
          <a:bodyPr wrap="square" rtlCol="0">
            <a:spAutoFit/>
          </a:bodyPr>
          <a:lstStyle/>
          <a:p>
            <a:pPr algn="ctr"/>
            <a:r>
              <a:rPr lang="en-US" b="1" dirty="0"/>
              <a:t>Input</a:t>
            </a:r>
          </a:p>
          <a:p>
            <a:pPr algn="ctr"/>
            <a:r>
              <a:rPr lang="en-US" b="1" dirty="0"/>
              <a:t>Image</a:t>
            </a:r>
          </a:p>
        </p:txBody>
      </p:sp>
      <p:sp>
        <p:nvSpPr>
          <p:cNvPr id="24" name="TextBox 23">
            <a:extLst>
              <a:ext uri="{FF2B5EF4-FFF2-40B4-BE49-F238E27FC236}">
                <a16:creationId xmlns:a16="http://schemas.microsoft.com/office/drawing/2014/main" id="{22DB9084-674E-437C-A5C1-0578742C4875}"/>
              </a:ext>
            </a:extLst>
          </p:cNvPr>
          <p:cNvSpPr txBox="1"/>
          <p:nvPr/>
        </p:nvSpPr>
        <p:spPr>
          <a:xfrm>
            <a:off x="7379208" y="2008097"/>
            <a:ext cx="5623557" cy="369332"/>
          </a:xfrm>
          <a:prstGeom prst="rect">
            <a:avLst/>
          </a:prstGeom>
          <a:noFill/>
        </p:spPr>
        <p:txBody>
          <a:bodyPr wrap="square" rtlCol="0">
            <a:spAutoFit/>
          </a:bodyPr>
          <a:lstStyle/>
          <a:p>
            <a:r>
              <a:rPr lang="en-US" dirty="0"/>
              <a:t>T</a:t>
            </a:r>
            <a:r>
              <a:rPr lang="en-US" baseline="-25000" dirty="0"/>
              <a:t>t</a:t>
            </a:r>
            <a:r>
              <a:rPr lang="en-US" dirty="0"/>
              <a:t> + T</a:t>
            </a:r>
            <a:r>
              <a:rPr lang="en-US" baseline="-25000" dirty="0"/>
              <a:t>c</a:t>
            </a:r>
            <a:r>
              <a:rPr lang="en-US" dirty="0"/>
              <a:t> &lt; </a:t>
            </a:r>
            <a:r>
              <a:rPr lang="en-US" dirty="0" err="1"/>
              <a:t>T</a:t>
            </a:r>
            <a:r>
              <a:rPr lang="en-US" baseline="-25000" dirty="0" err="1"/>
              <a:t>threshold</a:t>
            </a:r>
            <a:endParaRPr lang="en-US" dirty="0"/>
          </a:p>
        </p:txBody>
      </p:sp>
      <p:sp>
        <p:nvSpPr>
          <p:cNvPr id="25" name="TextBox 24">
            <a:extLst>
              <a:ext uri="{FF2B5EF4-FFF2-40B4-BE49-F238E27FC236}">
                <a16:creationId xmlns:a16="http://schemas.microsoft.com/office/drawing/2014/main" id="{2E41A5EA-DE31-459A-8D28-AB916BF703CD}"/>
              </a:ext>
            </a:extLst>
          </p:cNvPr>
          <p:cNvSpPr txBox="1"/>
          <p:nvPr/>
        </p:nvSpPr>
        <p:spPr>
          <a:xfrm>
            <a:off x="4562856" y="5422940"/>
            <a:ext cx="741578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Few operators will change the </a:t>
            </a:r>
            <a:r>
              <a:rPr lang="en-US" sz="2200" b="1" dirty="0"/>
              <a:t>transmission time </a:t>
            </a:r>
            <a:r>
              <a:rPr lang="en-US" sz="2200" dirty="0"/>
              <a:t>(</a:t>
            </a:r>
            <a:r>
              <a:rPr lang="en-US" sz="2200" dirty="0" err="1"/>
              <a:t>Op</a:t>
            </a:r>
            <a:r>
              <a:rPr lang="en-US" sz="2200" baseline="-25000" dirty="0" err="1"/>
              <a:t>client</a:t>
            </a:r>
            <a:r>
              <a:rPr lang="en-US" sz="2200" dirty="0"/>
              <a:t>) </a:t>
            </a:r>
          </a:p>
          <a:p>
            <a:pPr marL="285750" indent="-285750">
              <a:buFont typeface="Arial" panose="020B0604020202020204" pitchFamily="34" charset="0"/>
              <a:buChar char="•"/>
            </a:pPr>
            <a:r>
              <a:rPr lang="en-US" sz="2200" dirty="0"/>
              <a:t>Few operators will change the </a:t>
            </a:r>
            <a:r>
              <a:rPr lang="en-US" sz="2200" b="1" dirty="0"/>
              <a:t>computation time </a:t>
            </a:r>
            <a:r>
              <a:rPr lang="en-US" sz="2200" dirty="0"/>
              <a:t>(</a:t>
            </a:r>
            <a:r>
              <a:rPr lang="en-US" sz="2200" dirty="0" err="1"/>
              <a:t>op</a:t>
            </a:r>
            <a:r>
              <a:rPr lang="en-US" sz="2200" baseline="-25000" dirty="0" err="1"/>
              <a:t>server</a:t>
            </a:r>
            <a:r>
              <a:rPr lang="en-US" sz="2200" baseline="-25000" dirty="0"/>
              <a:t>)</a:t>
            </a:r>
          </a:p>
          <a:p>
            <a:pPr marL="285750" indent="-285750">
              <a:buFont typeface="Arial" panose="020B0604020202020204" pitchFamily="34" charset="0"/>
              <a:buChar char="•"/>
            </a:pPr>
            <a:r>
              <a:rPr lang="en-US" sz="2200" dirty="0"/>
              <a:t>Any change in this operators can change in </a:t>
            </a:r>
            <a:r>
              <a:rPr lang="en-US" sz="2200" b="1" dirty="0"/>
              <a:t>accuracy</a:t>
            </a:r>
          </a:p>
        </p:txBody>
      </p:sp>
    </p:spTree>
    <p:extLst>
      <p:ext uri="{BB962C8B-B14F-4D97-AF65-F5344CB8AC3E}">
        <p14:creationId xmlns:p14="http://schemas.microsoft.com/office/powerpoint/2010/main" val="112545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6E55-3CE7-4E51-BF81-C488C949F5DA}"/>
              </a:ext>
            </a:extLst>
          </p:cNvPr>
          <p:cNvSpPr>
            <a:spLocks noGrp="1"/>
          </p:cNvSpPr>
          <p:nvPr>
            <p:ph type="title"/>
          </p:nvPr>
        </p:nvSpPr>
        <p:spPr/>
        <p:txBody>
          <a:bodyPr/>
          <a:lstStyle/>
          <a:p>
            <a:r>
              <a:rPr lang="en-US" b="1" dirty="0"/>
              <a:t>Observations </a:t>
            </a:r>
            <a:r>
              <a:rPr lang="en-US" b="1" dirty="0">
                <a:sym typeface="Wingdings" panose="05000000000000000000" pitchFamily="2" charset="2"/>
              </a:rPr>
              <a:t> Where is the Bottleneck?</a:t>
            </a:r>
            <a:endParaRPr lang="en-US" b="1" dirty="0"/>
          </a:p>
        </p:txBody>
      </p:sp>
      <p:sp>
        <p:nvSpPr>
          <p:cNvPr id="3" name="Content Placeholder 2">
            <a:extLst>
              <a:ext uri="{FF2B5EF4-FFF2-40B4-BE49-F238E27FC236}">
                <a16:creationId xmlns:a16="http://schemas.microsoft.com/office/drawing/2014/main" id="{4D9615AD-F3C9-4E81-A17F-502F0DB60AF9}"/>
              </a:ext>
            </a:extLst>
          </p:cNvPr>
          <p:cNvSpPr>
            <a:spLocks noGrp="1"/>
          </p:cNvSpPr>
          <p:nvPr>
            <p:ph idx="1"/>
          </p:nvPr>
        </p:nvSpPr>
        <p:spPr/>
        <p:txBody>
          <a:bodyPr/>
          <a:lstStyle/>
          <a:p>
            <a:r>
              <a:rPr lang="en-US" dirty="0"/>
              <a:t>But for remote execution,</a:t>
            </a:r>
          </a:p>
          <a:p>
            <a:pPr lvl="1"/>
            <a:r>
              <a:rPr lang="en-US" dirty="0"/>
              <a:t> </a:t>
            </a:r>
            <a:r>
              <a:rPr lang="en-US" b="1" dirty="0"/>
              <a:t>communication time &gt;&gt; computation time</a:t>
            </a:r>
          </a:p>
          <a:p>
            <a:r>
              <a:rPr lang="en-US" dirty="0"/>
              <a:t>Network condition can be heavily shifted</a:t>
            </a:r>
          </a:p>
          <a:p>
            <a:pPr lvl="1"/>
            <a:r>
              <a:rPr lang="en-US" dirty="0"/>
              <a:t>decrease by 10.33 times during peak hours for LTE </a:t>
            </a:r>
          </a:p>
          <a:p>
            <a:pPr lvl="1"/>
            <a:r>
              <a:rPr lang="en-US" dirty="0"/>
              <a:t>This variation would affect most for edge device – edge server communication (last hop)</a:t>
            </a:r>
          </a:p>
          <a:p>
            <a:r>
              <a:rPr lang="en-US" dirty="0"/>
              <a:t>Edge devices have resource constraints</a:t>
            </a:r>
          </a:p>
          <a:p>
            <a:pPr lvl="1"/>
            <a:r>
              <a:rPr lang="en-US" dirty="0"/>
              <a:t>Drain out battery rapidly while computation-intensive DNN tasks</a:t>
            </a:r>
          </a:p>
          <a:p>
            <a:pPr lvl="1"/>
            <a:endParaRPr lang="en-US" dirty="0"/>
          </a:p>
        </p:txBody>
      </p:sp>
    </p:spTree>
    <p:extLst>
      <p:ext uri="{BB962C8B-B14F-4D97-AF65-F5344CB8AC3E}">
        <p14:creationId xmlns:p14="http://schemas.microsoft.com/office/powerpoint/2010/main" val="40270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AE84-5A2F-49F0-B7E3-A6526140F6E9}"/>
              </a:ext>
            </a:extLst>
          </p:cNvPr>
          <p:cNvSpPr>
            <a:spLocks noGrp="1"/>
          </p:cNvSpPr>
          <p:nvPr>
            <p:ph type="title"/>
          </p:nvPr>
        </p:nvSpPr>
        <p:spPr/>
        <p:txBody>
          <a:bodyPr/>
          <a:lstStyle/>
          <a:p>
            <a:r>
              <a:rPr lang="en-US" b="1" dirty="0"/>
              <a:t>What are these Operators?</a:t>
            </a:r>
          </a:p>
        </p:txBody>
      </p:sp>
      <p:sp>
        <p:nvSpPr>
          <p:cNvPr id="3" name="Content Placeholder 2">
            <a:extLst>
              <a:ext uri="{FF2B5EF4-FFF2-40B4-BE49-F238E27FC236}">
                <a16:creationId xmlns:a16="http://schemas.microsoft.com/office/drawing/2014/main" id="{038E3FB2-828F-45AA-86B7-11099ED69405}"/>
              </a:ext>
            </a:extLst>
          </p:cNvPr>
          <p:cNvSpPr>
            <a:spLocks noGrp="1"/>
          </p:cNvSpPr>
          <p:nvPr>
            <p:ph idx="1"/>
          </p:nvPr>
        </p:nvSpPr>
        <p:spPr/>
        <p:txBody>
          <a:bodyPr/>
          <a:lstStyle/>
          <a:p>
            <a:r>
              <a:rPr lang="en-US" dirty="0" err="1"/>
              <a:t>OP</a:t>
            </a:r>
            <a:r>
              <a:rPr lang="en-US" baseline="-25000" dirty="0" err="1"/>
              <a:t>client</a:t>
            </a:r>
            <a:r>
              <a:rPr lang="en-US" baseline="-25000" dirty="0"/>
              <a:t> </a:t>
            </a:r>
            <a:r>
              <a:rPr lang="en-US" dirty="0"/>
              <a:t>includes</a:t>
            </a:r>
          </a:p>
          <a:p>
            <a:pPr lvl="1"/>
            <a:r>
              <a:rPr lang="en-US" dirty="0"/>
              <a:t>Downsizing (OP</a:t>
            </a:r>
            <a:r>
              <a:rPr lang="en-US" baseline="-25000" dirty="0"/>
              <a:t>1</a:t>
            </a:r>
            <a:r>
              <a:rPr lang="en-US" dirty="0"/>
              <a:t>), Encoding (OP</a:t>
            </a:r>
            <a:r>
              <a:rPr lang="en-US" baseline="-25000" dirty="0"/>
              <a:t>2</a:t>
            </a:r>
            <a:r>
              <a:rPr lang="en-US" dirty="0"/>
              <a:t>) , JPEG Compression (OP</a:t>
            </a:r>
            <a:r>
              <a:rPr lang="en-US" baseline="-25000" dirty="0"/>
              <a:t>3</a:t>
            </a:r>
            <a:r>
              <a:rPr lang="en-US" dirty="0"/>
              <a:t>), Freq reduction (OP</a:t>
            </a:r>
            <a:r>
              <a:rPr lang="en-US" baseline="-25000" dirty="0"/>
              <a:t>4</a:t>
            </a:r>
            <a:r>
              <a:rPr lang="en-US" dirty="0"/>
              <a:t>)</a:t>
            </a:r>
          </a:p>
          <a:p>
            <a:r>
              <a:rPr lang="en-US" dirty="0" err="1"/>
              <a:t>OP</a:t>
            </a:r>
            <a:r>
              <a:rPr lang="en-US" baseline="-25000" dirty="0" err="1"/>
              <a:t>server</a:t>
            </a:r>
            <a:r>
              <a:rPr lang="en-US" baseline="-25000" dirty="0"/>
              <a:t> </a:t>
            </a:r>
            <a:r>
              <a:rPr lang="en-US" dirty="0"/>
              <a:t>includes</a:t>
            </a:r>
            <a:endParaRPr lang="en-US" baseline="-25000" dirty="0"/>
          </a:p>
          <a:p>
            <a:pPr lvl="1"/>
            <a:r>
              <a:rPr lang="en-US" dirty="0"/>
              <a:t>Which model to choose (OP</a:t>
            </a:r>
            <a:r>
              <a:rPr lang="en-US" baseline="-25000" dirty="0"/>
              <a:t>5</a:t>
            </a:r>
            <a:r>
              <a:rPr lang="en-US" dirty="0"/>
              <a:t>)</a:t>
            </a:r>
          </a:p>
          <a:p>
            <a:r>
              <a:rPr lang="en-US" dirty="0"/>
              <a:t>Any existing algorithm (likewise </a:t>
            </a:r>
            <a:r>
              <a:rPr lang="en-US" dirty="0" err="1"/>
              <a:t>DeepMon</a:t>
            </a:r>
            <a:r>
              <a:rPr lang="en-US" dirty="0"/>
              <a:t>, </a:t>
            </a:r>
            <a:r>
              <a:rPr lang="en-US" dirty="0" err="1"/>
              <a:t>DeepCache</a:t>
            </a:r>
            <a:r>
              <a:rPr lang="en-US" dirty="0"/>
              <a:t>) can also be considered as one operator and our modified ML model will choose whether to select those operators or not.</a:t>
            </a:r>
          </a:p>
          <a:p>
            <a:pPr lvl="1"/>
            <a:endParaRPr lang="en-US" dirty="0"/>
          </a:p>
        </p:txBody>
      </p:sp>
    </p:spTree>
    <p:extLst>
      <p:ext uri="{BB962C8B-B14F-4D97-AF65-F5344CB8AC3E}">
        <p14:creationId xmlns:p14="http://schemas.microsoft.com/office/powerpoint/2010/main" val="115911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043D-883B-4905-9971-8940F3DB25B3}"/>
              </a:ext>
            </a:extLst>
          </p:cNvPr>
          <p:cNvSpPr>
            <a:spLocks noGrp="1"/>
          </p:cNvSpPr>
          <p:nvPr>
            <p:ph type="title"/>
          </p:nvPr>
        </p:nvSpPr>
        <p:spPr/>
        <p:txBody>
          <a:bodyPr/>
          <a:lstStyle/>
          <a:p>
            <a:r>
              <a:rPr lang="en-US" b="1" dirty="0"/>
              <a:t>Pipeline of Operators (Explored)</a:t>
            </a:r>
          </a:p>
        </p:txBody>
      </p:sp>
      <p:sp>
        <p:nvSpPr>
          <p:cNvPr id="4" name="Rectangle 3">
            <a:extLst>
              <a:ext uri="{FF2B5EF4-FFF2-40B4-BE49-F238E27FC236}">
                <a16:creationId xmlns:a16="http://schemas.microsoft.com/office/drawing/2014/main" id="{A55F3742-EE83-4C6F-A81B-D3560C84388E}"/>
              </a:ext>
            </a:extLst>
          </p:cNvPr>
          <p:cNvSpPr/>
          <p:nvPr/>
        </p:nvSpPr>
        <p:spPr>
          <a:xfrm>
            <a:off x="838200" y="3429000"/>
            <a:ext cx="914400" cy="914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OP</a:t>
            </a:r>
            <a:r>
              <a:rPr lang="en-US" b="1" baseline="-25000" dirty="0">
                <a:solidFill>
                  <a:schemeClr val="tx1">
                    <a:lumMod val="95000"/>
                    <a:lumOff val="5000"/>
                  </a:schemeClr>
                </a:solidFill>
              </a:rPr>
              <a:t>1</a:t>
            </a:r>
            <a:endParaRPr lang="en-US" b="1" dirty="0">
              <a:solidFill>
                <a:schemeClr val="tx1">
                  <a:lumMod val="95000"/>
                  <a:lumOff val="5000"/>
                </a:schemeClr>
              </a:solidFill>
            </a:endParaRPr>
          </a:p>
        </p:txBody>
      </p:sp>
      <p:sp>
        <p:nvSpPr>
          <p:cNvPr id="5" name="Rectangle 4">
            <a:extLst>
              <a:ext uri="{FF2B5EF4-FFF2-40B4-BE49-F238E27FC236}">
                <a16:creationId xmlns:a16="http://schemas.microsoft.com/office/drawing/2014/main" id="{790E53FA-3E93-4E17-9B09-BDE7AD9157A3}"/>
              </a:ext>
            </a:extLst>
          </p:cNvPr>
          <p:cNvSpPr/>
          <p:nvPr/>
        </p:nvSpPr>
        <p:spPr>
          <a:xfrm>
            <a:off x="2270760" y="3429000"/>
            <a:ext cx="914400" cy="9144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2</a:t>
            </a:r>
            <a:endParaRPr lang="en-US" b="1" dirty="0">
              <a:solidFill>
                <a:schemeClr val="tx1"/>
              </a:solidFill>
            </a:endParaRPr>
          </a:p>
        </p:txBody>
      </p:sp>
      <p:sp>
        <p:nvSpPr>
          <p:cNvPr id="6" name="Rectangle 5">
            <a:extLst>
              <a:ext uri="{FF2B5EF4-FFF2-40B4-BE49-F238E27FC236}">
                <a16:creationId xmlns:a16="http://schemas.microsoft.com/office/drawing/2014/main" id="{7BEE4567-1569-4F2B-8B7B-9464F013EC66}"/>
              </a:ext>
            </a:extLst>
          </p:cNvPr>
          <p:cNvSpPr/>
          <p:nvPr/>
        </p:nvSpPr>
        <p:spPr>
          <a:xfrm>
            <a:off x="3867912" y="3429000"/>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3</a:t>
            </a:r>
            <a:endParaRPr lang="en-US" b="1" dirty="0">
              <a:solidFill>
                <a:schemeClr val="tx1"/>
              </a:solidFill>
            </a:endParaRPr>
          </a:p>
        </p:txBody>
      </p:sp>
      <p:sp>
        <p:nvSpPr>
          <p:cNvPr id="7" name="Rectangle 6">
            <a:extLst>
              <a:ext uri="{FF2B5EF4-FFF2-40B4-BE49-F238E27FC236}">
                <a16:creationId xmlns:a16="http://schemas.microsoft.com/office/drawing/2014/main" id="{BF7D8CA3-4DCE-430B-9F73-EEF260012267}"/>
              </a:ext>
            </a:extLst>
          </p:cNvPr>
          <p:cNvSpPr/>
          <p:nvPr/>
        </p:nvSpPr>
        <p:spPr>
          <a:xfrm>
            <a:off x="5718048" y="3429000"/>
            <a:ext cx="914400" cy="914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4</a:t>
            </a:r>
            <a:endParaRPr lang="en-US" b="1" dirty="0">
              <a:solidFill>
                <a:schemeClr val="tx1"/>
              </a:solidFill>
            </a:endParaRPr>
          </a:p>
        </p:txBody>
      </p:sp>
      <p:sp>
        <p:nvSpPr>
          <p:cNvPr id="8" name="Rectangle 7">
            <a:extLst>
              <a:ext uri="{FF2B5EF4-FFF2-40B4-BE49-F238E27FC236}">
                <a16:creationId xmlns:a16="http://schemas.microsoft.com/office/drawing/2014/main" id="{A4DE3B24-52DE-4832-B7AD-B85B49C2BD5C}"/>
              </a:ext>
            </a:extLst>
          </p:cNvPr>
          <p:cNvSpPr/>
          <p:nvPr/>
        </p:nvSpPr>
        <p:spPr>
          <a:xfrm>
            <a:off x="9680448" y="3429000"/>
            <a:ext cx="914400"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5</a:t>
            </a:r>
            <a:endParaRPr lang="en-US" b="1" dirty="0"/>
          </a:p>
        </p:txBody>
      </p:sp>
      <p:cxnSp>
        <p:nvCxnSpPr>
          <p:cNvPr id="10" name="Straight Connector 9">
            <a:extLst>
              <a:ext uri="{FF2B5EF4-FFF2-40B4-BE49-F238E27FC236}">
                <a16:creationId xmlns:a16="http://schemas.microsoft.com/office/drawing/2014/main" id="{9D5906D9-1BB9-403A-971C-878401F4F634}"/>
              </a:ext>
            </a:extLst>
          </p:cNvPr>
          <p:cNvCxnSpPr/>
          <p:nvPr/>
        </p:nvCxnSpPr>
        <p:spPr>
          <a:xfrm>
            <a:off x="7772400" y="18562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603274-A85F-4D90-BA86-7C7231DC75CA}"/>
              </a:ext>
            </a:extLst>
          </p:cNvPr>
          <p:cNvCxnSpPr/>
          <p:nvPr/>
        </p:nvCxnSpPr>
        <p:spPr>
          <a:xfrm>
            <a:off x="7772400" y="260299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9F79DD-B2CD-4BEF-A43E-C24E27475A4C}"/>
              </a:ext>
            </a:extLst>
          </p:cNvPr>
          <p:cNvCxnSpPr/>
          <p:nvPr/>
        </p:nvCxnSpPr>
        <p:spPr>
          <a:xfrm>
            <a:off x="7772400" y="360273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64929F-E49E-48CD-852D-3C232B7B8C42}"/>
              </a:ext>
            </a:extLst>
          </p:cNvPr>
          <p:cNvCxnSpPr/>
          <p:nvPr/>
        </p:nvCxnSpPr>
        <p:spPr>
          <a:xfrm>
            <a:off x="7772400" y="459638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5A7953-B690-485A-ABDB-94C39BD1BB07}"/>
              </a:ext>
            </a:extLst>
          </p:cNvPr>
          <p:cNvCxnSpPr/>
          <p:nvPr/>
        </p:nvCxnSpPr>
        <p:spPr>
          <a:xfrm>
            <a:off x="7772400" y="539800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07FDD4-FCFE-44C1-8815-56660CF2A9AA}"/>
              </a:ext>
            </a:extLst>
          </p:cNvPr>
          <p:cNvSpPr txBox="1"/>
          <p:nvPr/>
        </p:nvSpPr>
        <p:spPr>
          <a:xfrm>
            <a:off x="1903476" y="2102644"/>
            <a:ext cx="2705096" cy="369332"/>
          </a:xfrm>
          <a:prstGeom prst="rect">
            <a:avLst/>
          </a:prstGeom>
          <a:noFill/>
        </p:spPr>
        <p:txBody>
          <a:bodyPr wrap="square" rtlCol="0">
            <a:spAutoFit/>
          </a:bodyPr>
          <a:lstStyle/>
          <a:p>
            <a:pPr algn="ctr"/>
            <a:r>
              <a:rPr lang="en-US" b="1" dirty="0"/>
              <a:t>Client Side</a:t>
            </a:r>
          </a:p>
        </p:txBody>
      </p:sp>
      <p:sp>
        <p:nvSpPr>
          <p:cNvPr id="17" name="TextBox 16">
            <a:extLst>
              <a:ext uri="{FF2B5EF4-FFF2-40B4-BE49-F238E27FC236}">
                <a16:creationId xmlns:a16="http://schemas.microsoft.com/office/drawing/2014/main" id="{2192E08C-4FEE-4F1B-8CFF-40D5EA6839A6}"/>
              </a:ext>
            </a:extLst>
          </p:cNvPr>
          <p:cNvSpPr txBox="1"/>
          <p:nvPr/>
        </p:nvSpPr>
        <p:spPr>
          <a:xfrm>
            <a:off x="7661148" y="2139696"/>
            <a:ext cx="2705096" cy="369332"/>
          </a:xfrm>
          <a:prstGeom prst="rect">
            <a:avLst/>
          </a:prstGeom>
          <a:noFill/>
        </p:spPr>
        <p:txBody>
          <a:bodyPr wrap="square" rtlCol="0">
            <a:spAutoFit/>
          </a:bodyPr>
          <a:lstStyle/>
          <a:p>
            <a:pPr algn="ctr"/>
            <a:r>
              <a:rPr lang="en-US" b="1" dirty="0"/>
              <a:t>Server Side</a:t>
            </a:r>
          </a:p>
        </p:txBody>
      </p:sp>
      <p:cxnSp>
        <p:nvCxnSpPr>
          <p:cNvPr id="19" name="Straight Arrow Connector 18">
            <a:extLst>
              <a:ext uri="{FF2B5EF4-FFF2-40B4-BE49-F238E27FC236}">
                <a16:creationId xmlns:a16="http://schemas.microsoft.com/office/drawing/2014/main" id="{88F4F0F2-3662-4111-8882-D87D13223390}"/>
              </a:ext>
            </a:extLst>
          </p:cNvPr>
          <p:cNvCxnSpPr>
            <a:stCxn id="4" idx="3"/>
            <a:endCxn id="5" idx="1"/>
          </p:cNvCxnSpPr>
          <p:nvPr/>
        </p:nvCxnSpPr>
        <p:spPr>
          <a:xfrm>
            <a:off x="1752600" y="3886200"/>
            <a:ext cx="51816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907FB0-D2BC-4092-8800-F221B6BEED72}"/>
              </a:ext>
            </a:extLst>
          </p:cNvPr>
          <p:cNvCxnSpPr>
            <a:cxnSpLocks/>
            <a:stCxn id="5" idx="3"/>
            <a:endCxn id="6" idx="1"/>
          </p:cNvCxnSpPr>
          <p:nvPr/>
        </p:nvCxnSpPr>
        <p:spPr>
          <a:xfrm>
            <a:off x="3185160" y="388620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A69012-4083-4014-ADB0-712C8FC03306}"/>
              </a:ext>
            </a:extLst>
          </p:cNvPr>
          <p:cNvCxnSpPr>
            <a:cxnSpLocks/>
            <a:endCxn id="7" idx="1"/>
          </p:cNvCxnSpPr>
          <p:nvPr/>
        </p:nvCxnSpPr>
        <p:spPr>
          <a:xfrm>
            <a:off x="4782312" y="3886200"/>
            <a:ext cx="935736"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454A4-0A77-4788-9ABE-F36B96052F15}"/>
              </a:ext>
            </a:extLst>
          </p:cNvPr>
          <p:cNvCxnSpPr>
            <a:cxnSpLocks/>
          </p:cNvCxnSpPr>
          <p:nvPr/>
        </p:nvCxnSpPr>
        <p:spPr>
          <a:xfrm>
            <a:off x="8510016" y="3840480"/>
            <a:ext cx="123748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873AC86-BE34-45BF-8742-42BA1849F2D7}"/>
              </a:ext>
            </a:extLst>
          </p:cNvPr>
          <p:cNvSpPr txBox="1"/>
          <p:nvPr/>
        </p:nvSpPr>
        <p:spPr>
          <a:xfrm>
            <a:off x="658368" y="4482822"/>
            <a:ext cx="1274063" cy="369332"/>
          </a:xfrm>
          <a:prstGeom prst="rect">
            <a:avLst/>
          </a:prstGeom>
          <a:noFill/>
        </p:spPr>
        <p:txBody>
          <a:bodyPr wrap="square" rtlCol="0">
            <a:spAutoFit/>
          </a:bodyPr>
          <a:lstStyle/>
          <a:p>
            <a:r>
              <a:rPr lang="en-US" dirty="0"/>
              <a:t>Downsizing</a:t>
            </a:r>
          </a:p>
        </p:txBody>
      </p:sp>
      <p:sp>
        <p:nvSpPr>
          <p:cNvPr id="21" name="TextBox 20">
            <a:extLst>
              <a:ext uri="{FF2B5EF4-FFF2-40B4-BE49-F238E27FC236}">
                <a16:creationId xmlns:a16="http://schemas.microsoft.com/office/drawing/2014/main" id="{EA9133E6-EC70-4CC8-AD3B-EBE735A37DB2}"/>
              </a:ext>
            </a:extLst>
          </p:cNvPr>
          <p:cNvSpPr txBox="1"/>
          <p:nvPr/>
        </p:nvSpPr>
        <p:spPr>
          <a:xfrm>
            <a:off x="2054353" y="4482822"/>
            <a:ext cx="1438654" cy="646331"/>
          </a:xfrm>
          <a:prstGeom prst="rect">
            <a:avLst/>
          </a:prstGeom>
          <a:noFill/>
        </p:spPr>
        <p:txBody>
          <a:bodyPr wrap="square" rtlCol="0">
            <a:spAutoFit/>
          </a:bodyPr>
          <a:lstStyle/>
          <a:p>
            <a:pPr algn="ctr"/>
            <a:r>
              <a:rPr lang="en-US" dirty="0"/>
              <a:t>JPEG compression</a:t>
            </a:r>
          </a:p>
        </p:txBody>
      </p:sp>
      <p:sp>
        <p:nvSpPr>
          <p:cNvPr id="22" name="TextBox 21">
            <a:extLst>
              <a:ext uri="{FF2B5EF4-FFF2-40B4-BE49-F238E27FC236}">
                <a16:creationId xmlns:a16="http://schemas.microsoft.com/office/drawing/2014/main" id="{12AA42BA-B345-4FD9-9009-30BBC6DE476E}"/>
              </a:ext>
            </a:extLst>
          </p:cNvPr>
          <p:cNvSpPr txBox="1"/>
          <p:nvPr/>
        </p:nvSpPr>
        <p:spPr>
          <a:xfrm>
            <a:off x="3688080" y="4486870"/>
            <a:ext cx="1274063" cy="646331"/>
          </a:xfrm>
          <a:prstGeom prst="rect">
            <a:avLst/>
          </a:prstGeom>
          <a:noFill/>
        </p:spPr>
        <p:txBody>
          <a:bodyPr wrap="square" rtlCol="0">
            <a:spAutoFit/>
          </a:bodyPr>
          <a:lstStyle/>
          <a:p>
            <a:pPr algn="ctr"/>
            <a:r>
              <a:rPr lang="en-US" dirty="0"/>
              <a:t>H.264 encoding</a:t>
            </a:r>
          </a:p>
        </p:txBody>
      </p:sp>
      <p:sp>
        <p:nvSpPr>
          <p:cNvPr id="25" name="TextBox 24">
            <a:extLst>
              <a:ext uri="{FF2B5EF4-FFF2-40B4-BE49-F238E27FC236}">
                <a16:creationId xmlns:a16="http://schemas.microsoft.com/office/drawing/2014/main" id="{4C557878-7B0D-4EB2-B1E6-34ABD6DECB2B}"/>
              </a:ext>
            </a:extLst>
          </p:cNvPr>
          <p:cNvSpPr txBox="1"/>
          <p:nvPr/>
        </p:nvSpPr>
        <p:spPr>
          <a:xfrm>
            <a:off x="5501641" y="4477434"/>
            <a:ext cx="1274063" cy="646331"/>
          </a:xfrm>
          <a:prstGeom prst="rect">
            <a:avLst/>
          </a:prstGeom>
          <a:noFill/>
        </p:spPr>
        <p:txBody>
          <a:bodyPr wrap="square" rtlCol="0">
            <a:spAutoFit/>
          </a:bodyPr>
          <a:lstStyle/>
          <a:p>
            <a:pPr algn="ctr"/>
            <a:r>
              <a:rPr lang="en-US" dirty="0"/>
              <a:t>Freq reduction</a:t>
            </a:r>
          </a:p>
        </p:txBody>
      </p:sp>
      <p:sp>
        <p:nvSpPr>
          <p:cNvPr id="26" name="TextBox 25">
            <a:extLst>
              <a:ext uri="{FF2B5EF4-FFF2-40B4-BE49-F238E27FC236}">
                <a16:creationId xmlns:a16="http://schemas.microsoft.com/office/drawing/2014/main" id="{71335993-24D4-4928-8160-CF4FB1CA65D0}"/>
              </a:ext>
            </a:extLst>
          </p:cNvPr>
          <p:cNvSpPr txBox="1"/>
          <p:nvPr/>
        </p:nvSpPr>
        <p:spPr>
          <a:xfrm>
            <a:off x="9552433" y="4431714"/>
            <a:ext cx="1274063" cy="646331"/>
          </a:xfrm>
          <a:prstGeom prst="rect">
            <a:avLst/>
          </a:prstGeom>
          <a:noFill/>
        </p:spPr>
        <p:txBody>
          <a:bodyPr wrap="square" rtlCol="0">
            <a:spAutoFit/>
          </a:bodyPr>
          <a:lstStyle/>
          <a:p>
            <a:pPr algn="ctr"/>
            <a:r>
              <a:rPr lang="en-US" dirty="0"/>
              <a:t>Model Selection</a:t>
            </a:r>
          </a:p>
        </p:txBody>
      </p:sp>
      <p:cxnSp>
        <p:nvCxnSpPr>
          <p:cNvPr id="27" name="Straight Arrow Connector 26">
            <a:extLst>
              <a:ext uri="{FF2B5EF4-FFF2-40B4-BE49-F238E27FC236}">
                <a16:creationId xmlns:a16="http://schemas.microsoft.com/office/drawing/2014/main" id="{2B02023B-9B5B-4617-BE4C-49322505C6AB}"/>
              </a:ext>
            </a:extLst>
          </p:cNvPr>
          <p:cNvCxnSpPr>
            <a:cxnSpLocks/>
          </p:cNvCxnSpPr>
          <p:nvPr/>
        </p:nvCxnSpPr>
        <p:spPr>
          <a:xfrm>
            <a:off x="7431024" y="384048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D1800F-E819-4BFE-A535-63E0C026273F}"/>
              </a:ext>
            </a:extLst>
          </p:cNvPr>
          <p:cNvSpPr txBox="1"/>
          <p:nvPr/>
        </p:nvSpPr>
        <p:spPr>
          <a:xfrm>
            <a:off x="7120130" y="3851915"/>
            <a:ext cx="1432559" cy="646331"/>
          </a:xfrm>
          <a:prstGeom prst="rect">
            <a:avLst/>
          </a:prstGeom>
          <a:noFill/>
        </p:spPr>
        <p:txBody>
          <a:bodyPr wrap="square" rtlCol="0">
            <a:spAutoFit/>
          </a:bodyPr>
          <a:lstStyle/>
          <a:p>
            <a:pPr algn="ctr"/>
            <a:r>
              <a:rPr lang="en-US" b="1" dirty="0">
                <a:solidFill>
                  <a:srgbClr val="00B0F0"/>
                </a:solidFill>
              </a:rPr>
              <a:t>Transmission Time</a:t>
            </a:r>
          </a:p>
        </p:txBody>
      </p:sp>
      <p:sp>
        <p:nvSpPr>
          <p:cNvPr id="28" name="TextBox 27">
            <a:extLst>
              <a:ext uri="{FF2B5EF4-FFF2-40B4-BE49-F238E27FC236}">
                <a16:creationId xmlns:a16="http://schemas.microsoft.com/office/drawing/2014/main" id="{B8B06C94-C330-4BBD-8F5A-18AC4B3938D1}"/>
              </a:ext>
            </a:extLst>
          </p:cNvPr>
          <p:cNvSpPr txBox="1"/>
          <p:nvPr/>
        </p:nvSpPr>
        <p:spPr>
          <a:xfrm>
            <a:off x="9473184" y="2665244"/>
            <a:ext cx="1432559" cy="646331"/>
          </a:xfrm>
          <a:prstGeom prst="rect">
            <a:avLst/>
          </a:prstGeom>
          <a:noFill/>
        </p:spPr>
        <p:txBody>
          <a:bodyPr wrap="square" rtlCol="0">
            <a:spAutoFit/>
          </a:bodyPr>
          <a:lstStyle/>
          <a:p>
            <a:pPr algn="ctr"/>
            <a:r>
              <a:rPr lang="en-US" b="1" dirty="0">
                <a:solidFill>
                  <a:srgbClr val="00B0F0"/>
                </a:solidFill>
              </a:rPr>
              <a:t>Computation Time</a:t>
            </a:r>
          </a:p>
        </p:txBody>
      </p:sp>
      <p:sp>
        <p:nvSpPr>
          <p:cNvPr id="29" name="TextBox 28">
            <a:extLst>
              <a:ext uri="{FF2B5EF4-FFF2-40B4-BE49-F238E27FC236}">
                <a16:creationId xmlns:a16="http://schemas.microsoft.com/office/drawing/2014/main" id="{E59231C1-4319-41EF-8234-73EA564FBEA8}"/>
              </a:ext>
            </a:extLst>
          </p:cNvPr>
          <p:cNvSpPr txBox="1"/>
          <p:nvPr/>
        </p:nvSpPr>
        <p:spPr>
          <a:xfrm>
            <a:off x="606552" y="5264110"/>
            <a:ext cx="1432555" cy="646331"/>
          </a:xfrm>
          <a:prstGeom prst="rect">
            <a:avLst/>
          </a:prstGeom>
          <a:noFill/>
        </p:spPr>
        <p:txBody>
          <a:bodyPr wrap="square" rtlCol="0">
            <a:spAutoFit/>
          </a:bodyPr>
          <a:lstStyle/>
          <a:p>
            <a:pPr algn="ctr"/>
            <a:r>
              <a:rPr lang="en-US" b="1" dirty="0">
                <a:solidFill>
                  <a:srgbClr val="C00000"/>
                </a:solidFill>
              </a:rPr>
              <a:t>Downsizing parameter</a:t>
            </a:r>
          </a:p>
        </p:txBody>
      </p:sp>
      <p:sp>
        <p:nvSpPr>
          <p:cNvPr id="30" name="TextBox 29">
            <a:extLst>
              <a:ext uri="{FF2B5EF4-FFF2-40B4-BE49-F238E27FC236}">
                <a16:creationId xmlns:a16="http://schemas.microsoft.com/office/drawing/2014/main" id="{4AE1EB32-2CA3-4A6F-9A93-2B00D9722168}"/>
              </a:ext>
            </a:extLst>
          </p:cNvPr>
          <p:cNvSpPr txBox="1"/>
          <p:nvPr/>
        </p:nvSpPr>
        <p:spPr>
          <a:xfrm>
            <a:off x="2060453" y="5371634"/>
            <a:ext cx="1432555" cy="369332"/>
          </a:xfrm>
          <a:prstGeom prst="rect">
            <a:avLst/>
          </a:prstGeom>
          <a:noFill/>
        </p:spPr>
        <p:txBody>
          <a:bodyPr wrap="square" rtlCol="0">
            <a:spAutoFit/>
          </a:bodyPr>
          <a:lstStyle/>
          <a:p>
            <a:pPr algn="ctr"/>
            <a:r>
              <a:rPr lang="en-US" b="1" dirty="0">
                <a:solidFill>
                  <a:srgbClr val="C00000"/>
                </a:solidFill>
              </a:rPr>
              <a:t>Yes/No</a:t>
            </a:r>
          </a:p>
        </p:txBody>
      </p:sp>
      <p:sp>
        <p:nvSpPr>
          <p:cNvPr id="31" name="TextBox 30">
            <a:extLst>
              <a:ext uri="{FF2B5EF4-FFF2-40B4-BE49-F238E27FC236}">
                <a16:creationId xmlns:a16="http://schemas.microsoft.com/office/drawing/2014/main" id="{BDE9DF45-7F35-4EA8-9EA3-226C56F06CCF}"/>
              </a:ext>
            </a:extLst>
          </p:cNvPr>
          <p:cNvSpPr txBox="1"/>
          <p:nvPr/>
        </p:nvSpPr>
        <p:spPr>
          <a:xfrm>
            <a:off x="3493007" y="5375682"/>
            <a:ext cx="1432555" cy="369332"/>
          </a:xfrm>
          <a:prstGeom prst="rect">
            <a:avLst/>
          </a:prstGeom>
          <a:noFill/>
        </p:spPr>
        <p:txBody>
          <a:bodyPr wrap="square" rtlCol="0">
            <a:spAutoFit/>
          </a:bodyPr>
          <a:lstStyle/>
          <a:p>
            <a:pPr algn="ctr"/>
            <a:r>
              <a:rPr lang="en-US" b="1" dirty="0">
                <a:solidFill>
                  <a:srgbClr val="C00000"/>
                </a:solidFill>
              </a:rPr>
              <a:t>QP</a:t>
            </a:r>
          </a:p>
        </p:txBody>
      </p:sp>
      <p:sp>
        <p:nvSpPr>
          <p:cNvPr id="32" name="TextBox 31">
            <a:extLst>
              <a:ext uri="{FF2B5EF4-FFF2-40B4-BE49-F238E27FC236}">
                <a16:creationId xmlns:a16="http://schemas.microsoft.com/office/drawing/2014/main" id="{AFB4D0BC-A5EA-4A03-ABE0-23E65EF0C7D8}"/>
              </a:ext>
            </a:extLst>
          </p:cNvPr>
          <p:cNvSpPr txBox="1"/>
          <p:nvPr/>
        </p:nvSpPr>
        <p:spPr>
          <a:xfrm>
            <a:off x="5391918" y="5345666"/>
            <a:ext cx="1432555" cy="646331"/>
          </a:xfrm>
          <a:prstGeom prst="rect">
            <a:avLst/>
          </a:prstGeom>
          <a:noFill/>
        </p:spPr>
        <p:txBody>
          <a:bodyPr wrap="square" rtlCol="0">
            <a:spAutoFit/>
          </a:bodyPr>
          <a:lstStyle/>
          <a:p>
            <a:pPr algn="ctr"/>
            <a:r>
              <a:rPr lang="en-US" b="1" dirty="0">
                <a:solidFill>
                  <a:srgbClr val="C00000"/>
                </a:solidFill>
              </a:rPr>
              <a:t>Frequency value</a:t>
            </a:r>
          </a:p>
        </p:txBody>
      </p:sp>
      <p:sp>
        <p:nvSpPr>
          <p:cNvPr id="33" name="TextBox 32">
            <a:extLst>
              <a:ext uri="{FF2B5EF4-FFF2-40B4-BE49-F238E27FC236}">
                <a16:creationId xmlns:a16="http://schemas.microsoft.com/office/drawing/2014/main" id="{F48441E1-A6E9-4E42-B89B-F4AB3152474E}"/>
              </a:ext>
            </a:extLst>
          </p:cNvPr>
          <p:cNvSpPr txBox="1"/>
          <p:nvPr/>
        </p:nvSpPr>
        <p:spPr>
          <a:xfrm>
            <a:off x="9552433" y="5237182"/>
            <a:ext cx="1274063" cy="646331"/>
          </a:xfrm>
          <a:prstGeom prst="rect">
            <a:avLst/>
          </a:prstGeom>
          <a:noFill/>
        </p:spPr>
        <p:txBody>
          <a:bodyPr wrap="square" rtlCol="0">
            <a:spAutoFit/>
          </a:bodyPr>
          <a:lstStyle/>
          <a:p>
            <a:pPr algn="ctr"/>
            <a:r>
              <a:rPr lang="en-US" b="1" dirty="0">
                <a:solidFill>
                  <a:srgbClr val="C00000"/>
                </a:solidFill>
              </a:rPr>
              <a:t>Different Models</a:t>
            </a:r>
          </a:p>
        </p:txBody>
      </p:sp>
      <p:sp>
        <p:nvSpPr>
          <p:cNvPr id="35" name="TextBox 34">
            <a:extLst>
              <a:ext uri="{FF2B5EF4-FFF2-40B4-BE49-F238E27FC236}">
                <a16:creationId xmlns:a16="http://schemas.microsoft.com/office/drawing/2014/main" id="{4E16738C-624C-4A92-958C-660A5FBBAAF0}"/>
              </a:ext>
            </a:extLst>
          </p:cNvPr>
          <p:cNvSpPr txBox="1"/>
          <p:nvPr/>
        </p:nvSpPr>
        <p:spPr>
          <a:xfrm>
            <a:off x="9680448" y="832919"/>
            <a:ext cx="2324447" cy="830997"/>
          </a:xfrm>
          <a:prstGeom prst="rect">
            <a:avLst/>
          </a:prstGeom>
          <a:noFill/>
        </p:spPr>
        <p:txBody>
          <a:bodyPr wrap="square" rtlCol="0">
            <a:spAutoFit/>
          </a:bodyPr>
          <a:lstStyle/>
          <a:p>
            <a:pPr algn="ctr"/>
            <a:r>
              <a:rPr lang="en-US" sz="2400" dirty="0"/>
              <a:t>Order of the operators is fixed</a:t>
            </a:r>
          </a:p>
        </p:txBody>
      </p:sp>
      <p:sp>
        <p:nvSpPr>
          <p:cNvPr id="9" name="TextBox 8">
            <a:extLst>
              <a:ext uri="{FF2B5EF4-FFF2-40B4-BE49-F238E27FC236}">
                <a16:creationId xmlns:a16="http://schemas.microsoft.com/office/drawing/2014/main" id="{FE9C7D80-FF02-4FA3-9440-CEBE27DF7E85}"/>
              </a:ext>
            </a:extLst>
          </p:cNvPr>
          <p:cNvSpPr txBox="1"/>
          <p:nvPr/>
        </p:nvSpPr>
        <p:spPr>
          <a:xfrm>
            <a:off x="1481334" y="6126480"/>
            <a:ext cx="9692634" cy="523220"/>
          </a:xfrm>
          <a:prstGeom prst="rect">
            <a:avLst/>
          </a:prstGeom>
          <a:noFill/>
        </p:spPr>
        <p:txBody>
          <a:bodyPr wrap="square" rtlCol="0">
            <a:spAutoFit/>
          </a:bodyPr>
          <a:lstStyle/>
          <a:p>
            <a:pPr algn="ctr"/>
            <a:r>
              <a:rPr lang="en-US" sz="2800" b="1" dirty="0"/>
              <a:t>How to determine likely optimal operator configurations?</a:t>
            </a:r>
          </a:p>
        </p:txBody>
      </p:sp>
    </p:spTree>
    <p:extLst>
      <p:ext uri="{BB962C8B-B14F-4D97-AF65-F5344CB8AC3E}">
        <p14:creationId xmlns:p14="http://schemas.microsoft.com/office/powerpoint/2010/main" val="55704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21" grpId="0"/>
      <p:bldP spid="22" grpId="0"/>
      <p:bldP spid="25" grpId="0"/>
      <p:bldP spid="26" grpId="0"/>
      <p:bldP spid="18" grpId="0"/>
      <p:bldP spid="28" grpId="0"/>
      <p:bldP spid="29" grpId="0"/>
      <p:bldP spid="30" grpId="0"/>
      <p:bldP spid="31" grpId="0"/>
      <p:bldP spid="32" grpId="0"/>
      <p:bldP spid="33"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A15D-21F5-482C-9B38-64E33C26481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EBC5129-8B7D-44E4-AE1F-5B00B495187E}"/>
              </a:ext>
            </a:extLst>
          </p:cNvPr>
          <p:cNvSpPr>
            <a:spLocks noGrp="1"/>
          </p:cNvSpPr>
          <p:nvPr>
            <p:ph idx="1"/>
          </p:nvPr>
        </p:nvSpPr>
        <p:spPr>
          <a:xfrm>
            <a:off x="838200" y="2112885"/>
            <a:ext cx="10515600" cy="3149678"/>
          </a:xfrm>
        </p:spPr>
        <p:txBody>
          <a:bodyPr>
            <a:normAutofit/>
          </a:bodyPr>
          <a:lstStyle/>
          <a:p>
            <a:pPr marL="0" indent="0" algn="ctr">
              <a:buNone/>
            </a:pPr>
            <a:r>
              <a:rPr lang="en-US" sz="3600" b="1" dirty="0"/>
              <a:t>Let’s look into how multiple configurations for three content reduction algorithms jointly impact the overall accuracy</a:t>
            </a:r>
          </a:p>
        </p:txBody>
      </p:sp>
    </p:spTree>
    <p:extLst>
      <p:ext uri="{BB962C8B-B14F-4D97-AF65-F5344CB8AC3E}">
        <p14:creationId xmlns:p14="http://schemas.microsoft.com/office/powerpoint/2010/main" val="3251045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5AE2B-26ED-4CBE-9D0E-039AF85EB4DB}"/>
              </a:ext>
            </a:extLst>
          </p:cNvPr>
          <p:cNvSpPr>
            <a:spLocks noGrp="1"/>
          </p:cNvSpPr>
          <p:nvPr>
            <p:ph type="title"/>
          </p:nvPr>
        </p:nvSpPr>
        <p:spPr/>
        <p:txBody>
          <a:bodyPr/>
          <a:lstStyle/>
          <a:p>
            <a:r>
              <a:rPr lang="en-US" b="1" dirty="0"/>
              <a:t>Accuracy vs Available BW </a:t>
            </a:r>
          </a:p>
        </p:txBody>
      </p:sp>
      <p:sp>
        <p:nvSpPr>
          <p:cNvPr id="5" name="Content Placeholder 4">
            <a:extLst>
              <a:ext uri="{FF2B5EF4-FFF2-40B4-BE49-F238E27FC236}">
                <a16:creationId xmlns:a16="http://schemas.microsoft.com/office/drawing/2014/main" id="{BCA3BAC6-D45D-4327-BE29-7779057A6440}"/>
              </a:ext>
            </a:extLst>
          </p:cNvPr>
          <p:cNvSpPr>
            <a:spLocks noGrp="1"/>
          </p:cNvSpPr>
          <p:nvPr>
            <p:ph sz="half" idx="1"/>
          </p:nvPr>
        </p:nvSpPr>
        <p:spPr/>
        <p:txBody>
          <a:bodyPr>
            <a:normAutofit fontScale="85000" lnSpcReduction="10000"/>
          </a:bodyPr>
          <a:lstStyle/>
          <a:p>
            <a:r>
              <a:rPr lang="en-US" dirty="0"/>
              <a:t>186 different configurations are plotted</a:t>
            </a:r>
          </a:p>
          <a:p>
            <a:r>
              <a:rPr lang="en-US" dirty="0"/>
              <a:t>Each configurations resulted different outcomes</a:t>
            </a:r>
          </a:p>
          <a:p>
            <a:r>
              <a:rPr lang="en-US" dirty="0"/>
              <a:t>For example, best configuration for bandwidth 5 under those 3 operators</a:t>
            </a:r>
          </a:p>
          <a:p>
            <a:pPr lvl="1"/>
            <a:r>
              <a:rPr lang="pt-BR" dirty="0"/>
              <a:t>Downsize image by 960</a:t>
            </a:r>
          </a:p>
          <a:p>
            <a:pPr lvl="1"/>
            <a:r>
              <a:rPr lang="pt-BR" dirty="0"/>
              <a:t>JPEG compression</a:t>
            </a:r>
          </a:p>
          <a:p>
            <a:pPr lvl="1"/>
            <a:r>
              <a:rPr lang="pt-BR" dirty="0"/>
              <a:t>Encode with QP 28</a:t>
            </a:r>
          </a:p>
          <a:p>
            <a:r>
              <a:rPr lang="pt-BR" dirty="0"/>
              <a:t>Best configuration doesn’t correspond to maximum size.</a:t>
            </a:r>
          </a:p>
          <a:p>
            <a:pPr lvl="1"/>
            <a:r>
              <a:rPr lang="pt-BR" dirty="0"/>
              <a:t>Sometimes it less than the mean of sizes available across all configurations</a:t>
            </a:r>
          </a:p>
        </p:txBody>
      </p:sp>
      <p:pic>
        <p:nvPicPr>
          <p:cNvPr id="12" name="Picture 11">
            <a:extLst>
              <a:ext uri="{FF2B5EF4-FFF2-40B4-BE49-F238E27FC236}">
                <a16:creationId xmlns:a16="http://schemas.microsoft.com/office/drawing/2014/main" id="{51392FCF-CF5B-4BBD-8B66-FE12BE1F3F19}"/>
              </a:ext>
            </a:extLst>
          </p:cNvPr>
          <p:cNvPicPr>
            <a:picLocks noChangeAspect="1"/>
          </p:cNvPicPr>
          <p:nvPr/>
        </p:nvPicPr>
        <p:blipFill>
          <a:blip r:embed="rId3"/>
          <a:stretch>
            <a:fillRect/>
          </a:stretch>
        </p:blipFill>
        <p:spPr>
          <a:xfrm>
            <a:off x="6096000" y="2006353"/>
            <a:ext cx="5637291" cy="3271817"/>
          </a:xfrm>
          <a:prstGeom prst="rect">
            <a:avLst/>
          </a:prstGeom>
        </p:spPr>
      </p:pic>
    </p:spTree>
    <p:extLst>
      <p:ext uri="{BB962C8B-B14F-4D97-AF65-F5344CB8AC3E}">
        <p14:creationId xmlns:p14="http://schemas.microsoft.com/office/powerpoint/2010/main" val="102653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2485-4DBD-4470-BAC7-E1F1BF3126B8}"/>
              </a:ext>
            </a:extLst>
          </p:cNvPr>
          <p:cNvSpPr>
            <a:spLocks noGrp="1"/>
          </p:cNvSpPr>
          <p:nvPr>
            <p:ph type="title"/>
          </p:nvPr>
        </p:nvSpPr>
        <p:spPr/>
        <p:txBody>
          <a:bodyPr/>
          <a:lstStyle/>
          <a:p>
            <a:r>
              <a:rPr lang="en-US" b="1" dirty="0"/>
              <a:t>Accuracy vs Available BW (Different Model)</a:t>
            </a:r>
          </a:p>
        </p:txBody>
      </p:sp>
      <p:sp>
        <p:nvSpPr>
          <p:cNvPr id="3" name="Content Placeholder 2">
            <a:extLst>
              <a:ext uri="{FF2B5EF4-FFF2-40B4-BE49-F238E27FC236}">
                <a16:creationId xmlns:a16="http://schemas.microsoft.com/office/drawing/2014/main" id="{62883F2C-FA73-4FAB-B94E-1C59456BDE83}"/>
              </a:ext>
            </a:extLst>
          </p:cNvPr>
          <p:cNvSpPr>
            <a:spLocks noGrp="1"/>
          </p:cNvSpPr>
          <p:nvPr>
            <p:ph sz="half" idx="1"/>
          </p:nvPr>
        </p:nvSpPr>
        <p:spPr/>
        <p:txBody>
          <a:bodyPr/>
          <a:lstStyle/>
          <a:p>
            <a:r>
              <a:rPr lang="en-US" dirty="0"/>
              <a:t>We use lighter model (tiny yolo) in order to check the effect</a:t>
            </a:r>
          </a:p>
          <a:p>
            <a:r>
              <a:rPr lang="en-US" dirty="0"/>
              <a:t>Tiny yolo can finish the computation on server 1.67x times faster</a:t>
            </a:r>
          </a:p>
          <a:p>
            <a:r>
              <a:rPr lang="en-US" dirty="0"/>
              <a:t>Hence we can accommodate larger size pre-processed frames for communication</a:t>
            </a:r>
          </a:p>
        </p:txBody>
      </p:sp>
      <p:pic>
        <p:nvPicPr>
          <p:cNvPr id="6" name="Content Placeholder 5">
            <a:extLst>
              <a:ext uri="{FF2B5EF4-FFF2-40B4-BE49-F238E27FC236}">
                <a16:creationId xmlns:a16="http://schemas.microsoft.com/office/drawing/2014/main" id="{E34FFA92-F915-4E04-8262-C61C9DC636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9800" y="1348158"/>
            <a:ext cx="5334000" cy="2561113"/>
          </a:xfrm>
        </p:spPr>
      </p:pic>
      <p:pic>
        <p:nvPicPr>
          <p:cNvPr id="8" name="Picture 7">
            <a:extLst>
              <a:ext uri="{FF2B5EF4-FFF2-40B4-BE49-F238E27FC236}">
                <a16:creationId xmlns:a16="http://schemas.microsoft.com/office/drawing/2014/main" id="{B427609F-C3C5-4EAF-A3BE-A5FADD9A2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3916198"/>
            <a:ext cx="5553364" cy="2812203"/>
          </a:xfrm>
          <a:prstGeom prst="rect">
            <a:avLst/>
          </a:prstGeom>
        </p:spPr>
      </p:pic>
    </p:spTree>
    <p:extLst>
      <p:ext uri="{BB962C8B-B14F-4D97-AF65-F5344CB8AC3E}">
        <p14:creationId xmlns:p14="http://schemas.microsoft.com/office/powerpoint/2010/main" val="30673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6E54-A4CC-4116-BFAD-28AAC040C7F5}"/>
              </a:ext>
            </a:extLst>
          </p:cNvPr>
          <p:cNvSpPr>
            <a:spLocks noGrp="1"/>
          </p:cNvSpPr>
          <p:nvPr>
            <p:ph type="title"/>
          </p:nvPr>
        </p:nvSpPr>
        <p:spPr/>
        <p:txBody>
          <a:bodyPr/>
          <a:lstStyle/>
          <a:p>
            <a:r>
              <a:rPr lang="en-US" b="1" dirty="0"/>
              <a:t>Best Configuration varies over Content</a:t>
            </a:r>
          </a:p>
        </p:txBody>
      </p:sp>
      <p:sp>
        <p:nvSpPr>
          <p:cNvPr id="3" name="Content Placeholder 2">
            <a:extLst>
              <a:ext uri="{FF2B5EF4-FFF2-40B4-BE49-F238E27FC236}">
                <a16:creationId xmlns:a16="http://schemas.microsoft.com/office/drawing/2014/main" id="{8C69AF2C-1175-4DA4-82D5-66EB6A64A085}"/>
              </a:ext>
            </a:extLst>
          </p:cNvPr>
          <p:cNvSpPr>
            <a:spLocks noGrp="1"/>
          </p:cNvSpPr>
          <p:nvPr>
            <p:ph sz="half" idx="1"/>
          </p:nvPr>
        </p:nvSpPr>
        <p:spPr/>
        <p:txBody>
          <a:bodyPr/>
          <a:lstStyle/>
          <a:p>
            <a:r>
              <a:rPr lang="en-US" dirty="0"/>
              <a:t>For consecutive frame indices in a video, best configuration also varies for the same network budget</a:t>
            </a:r>
          </a:p>
          <a:p>
            <a:r>
              <a:rPr lang="en-US" dirty="0"/>
              <a:t>This motivates us to drive the preprocessing in a content-aware way</a:t>
            </a:r>
          </a:p>
        </p:txBody>
      </p:sp>
      <p:pic>
        <p:nvPicPr>
          <p:cNvPr id="6" name="Content Placeholder 5">
            <a:extLst>
              <a:ext uri="{FF2B5EF4-FFF2-40B4-BE49-F238E27FC236}">
                <a16:creationId xmlns:a16="http://schemas.microsoft.com/office/drawing/2014/main" id="{E2E353D5-EA6E-4142-8DDE-84D8563848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3036" y="1351804"/>
            <a:ext cx="5181600" cy="2561113"/>
          </a:xfrm>
        </p:spPr>
      </p:pic>
      <p:pic>
        <p:nvPicPr>
          <p:cNvPr id="8" name="Picture 7">
            <a:extLst>
              <a:ext uri="{FF2B5EF4-FFF2-40B4-BE49-F238E27FC236}">
                <a16:creationId xmlns:a16="http://schemas.microsoft.com/office/drawing/2014/main" id="{ADB446F5-A0C8-43E2-868B-B6F270A64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691" y="3940963"/>
            <a:ext cx="5116945" cy="2529157"/>
          </a:xfrm>
          <a:prstGeom prst="rect">
            <a:avLst/>
          </a:prstGeom>
        </p:spPr>
      </p:pic>
      <p:sp>
        <p:nvSpPr>
          <p:cNvPr id="9" name="TextBox 8">
            <a:extLst>
              <a:ext uri="{FF2B5EF4-FFF2-40B4-BE49-F238E27FC236}">
                <a16:creationId xmlns:a16="http://schemas.microsoft.com/office/drawing/2014/main" id="{AB9B03A3-9AF4-4F16-8D6C-35F883CC40CE}"/>
              </a:ext>
            </a:extLst>
          </p:cNvPr>
          <p:cNvSpPr txBox="1"/>
          <p:nvPr/>
        </p:nvSpPr>
        <p:spPr>
          <a:xfrm rot="16200000">
            <a:off x="10592705" y="2370749"/>
            <a:ext cx="1733261" cy="523220"/>
          </a:xfrm>
          <a:prstGeom prst="rect">
            <a:avLst/>
          </a:prstGeom>
          <a:noFill/>
        </p:spPr>
        <p:txBody>
          <a:bodyPr wrap="square" rtlCol="0">
            <a:spAutoFit/>
          </a:bodyPr>
          <a:lstStyle/>
          <a:p>
            <a:pPr algn="ctr"/>
            <a:r>
              <a:rPr lang="en-US" sz="2800" b="1" dirty="0"/>
              <a:t>5 Mbps</a:t>
            </a:r>
          </a:p>
        </p:txBody>
      </p:sp>
      <p:sp>
        <p:nvSpPr>
          <p:cNvPr id="10" name="TextBox 9">
            <a:extLst>
              <a:ext uri="{FF2B5EF4-FFF2-40B4-BE49-F238E27FC236}">
                <a16:creationId xmlns:a16="http://schemas.microsoft.com/office/drawing/2014/main" id="{73510D23-EA31-4D53-AC89-AEE9F7629379}"/>
              </a:ext>
            </a:extLst>
          </p:cNvPr>
          <p:cNvSpPr txBox="1"/>
          <p:nvPr/>
        </p:nvSpPr>
        <p:spPr>
          <a:xfrm rot="16200000">
            <a:off x="10664286" y="5048722"/>
            <a:ext cx="1733261" cy="523220"/>
          </a:xfrm>
          <a:prstGeom prst="rect">
            <a:avLst/>
          </a:prstGeom>
          <a:noFill/>
        </p:spPr>
        <p:txBody>
          <a:bodyPr wrap="square" rtlCol="0">
            <a:spAutoFit/>
          </a:bodyPr>
          <a:lstStyle/>
          <a:p>
            <a:pPr algn="ctr"/>
            <a:r>
              <a:rPr lang="en-US" sz="2800" b="1" dirty="0"/>
              <a:t>20 Mbps</a:t>
            </a:r>
          </a:p>
        </p:txBody>
      </p:sp>
    </p:spTree>
    <p:extLst>
      <p:ext uri="{BB962C8B-B14F-4D97-AF65-F5344CB8AC3E}">
        <p14:creationId xmlns:p14="http://schemas.microsoft.com/office/powerpoint/2010/main" val="327683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275A-F320-4EDE-A655-AED9F2470AB5}"/>
              </a:ext>
            </a:extLst>
          </p:cNvPr>
          <p:cNvSpPr>
            <a:spLocks noGrp="1"/>
          </p:cNvSpPr>
          <p:nvPr>
            <p:ph type="title"/>
          </p:nvPr>
        </p:nvSpPr>
        <p:spPr>
          <a:xfrm>
            <a:off x="762000" y="223082"/>
            <a:ext cx="10515600" cy="1325563"/>
          </a:xfrm>
        </p:spPr>
        <p:txBody>
          <a:bodyPr/>
          <a:lstStyle/>
          <a:p>
            <a:r>
              <a:rPr lang="en-US" b="1" dirty="0"/>
              <a:t>For Drone Captured Images</a:t>
            </a:r>
          </a:p>
        </p:txBody>
      </p:sp>
      <p:sp>
        <p:nvSpPr>
          <p:cNvPr id="3" name="Content Placeholder 2">
            <a:extLst>
              <a:ext uri="{FF2B5EF4-FFF2-40B4-BE49-F238E27FC236}">
                <a16:creationId xmlns:a16="http://schemas.microsoft.com/office/drawing/2014/main" id="{A486D16B-0578-46DC-AF4B-50D7ADFA9E62}"/>
              </a:ext>
            </a:extLst>
          </p:cNvPr>
          <p:cNvSpPr>
            <a:spLocks noGrp="1"/>
          </p:cNvSpPr>
          <p:nvPr>
            <p:ph sz="half" idx="1"/>
          </p:nvPr>
        </p:nvSpPr>
        <p:spPr/>
        <p:txBody>
          <a:bodyPr/>
          <a:lstStyle/>
          <a:p>
            <a:r>
              <a:rPr lang="en-US" dirty="0"/>
              <a:t>Accuracy variation over all possible configurations (134) using full YOLO model</a:t>
            </a:r>
          </a:p>
          <a:p>
            <a:pPr marL="0" indent="0">
              <a:buNone/>
            </a:pPr>
            <a:endParaRPr lang="en-US" dirty="0"/>
          </a:p>
        </p:txBody>
      </p:sp>
      <p:pic>
        <p:nvPicPr>
          <p:cNvPr id="6" name="Content Placeholder 5">
            <a:extLst>
              <a:ext uri="{FF2B5EF4-FFF2-40B4-BE49-F238E27FC236}">
                <a16:creationId xmlns:a16="http://schemas.microsoft.com/office/drawing/2014/main" id="{3B9931B3-AA29-4C4F-A076-D3AE80A100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5441" y="3429000"/>
            <a:ext cx="5604164" cy="2880395"/>
          </a:xfrm>
        </p:spPr>
      </p:pic>
      <p:pic>
        <p:nvPicPr>
          <p:cNvPr id="5" name="Picture 4">
            <a:extLst>
              <a:ext uri="{FF2B5EF4-FFF2-40B4-BE49-F238E27FC236}">
                <a16:creationId xmlns:a16="http://schemas.microsoft.com/office/drawing/2014/main" id="{B1AA5A7C-4D8E-4E68-B27F-84980F695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540" y="1336511"/>
            <a:ext cx="4324042" cy="2092489"/>
          </a:xfrm>
          <a:prstGeom prst="rect">
            <a:avLst/>
          </a:prstGeom>
        </p:spPr>
      </p:pic>
      <p:sp>
        <p:nvSpPr>
          <p:cNvPr id="7" name="Rectangle 6">
            <a:extLst>
              <a:ext uri="{FF2B5EF4-FFF2-40B4-BE49-F238E27FC236}">
                <a16:creationId xmlns:a16="http://schemas.microsoft.com/office/drawing/2014/main" id="{F0E57A66-EB02-4C90-9078-2FAF39CE00F3}"/>
              </a:ext>
            </a:extLst>
          </p:cNvPr>
          <p:cNvSpPr/>
          <p:nvPr/>
        </p:nvSpPr>
        <p:spPr>
          <a:xfrm>
            <a:off x="9188388" y="2192784"/>
            <a:ext cx="150921" cy="408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58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3704-3EB0-4BA7-BA00-6D0FDE218496}"/>
              </a:ext>
            </a:extLst>
          </p:cNvPr>
          <p:cNvSpPr>
            <a:spLocks noGrp="1"/>
          </p:cNvSpPr>
          <p:nvPr>
            <p:ph type="title"/>
          </p:nvPr>
        </p:nvSpPr>
        <p:spPr/>
        <p:txBody>
          <a:bodyPr/>
          <a:lstStyle/>
          <a:p>
            <a:r>
              <a:rPr lang="en-US" b="1" dirty="0"/>
              <a:t>Best Configuration varies from Frame to frame</a:t>
            </a:r>
          </a:p>
        </p:txBody>
      </p:sp>
      <p:sp>
        <p:nvSpPr>
          <p:cNvPr id="3" name="Content Placeholder 2">
            <a:extLst>
              <a:ext uri="{FF2B5EF4-FFF2-40B4-BE49-F238E27FC236}">
                <a16:creationId xmlns:a16="http://schemas.microsoft.com/office/drawing/2014/main" id="{787AB89D-FF46-4BD6-A823-25B21D4AD028}"/>
              </a:ext>
            </a:extLst>
          </p:cNvPr>
          <p:cNvSpPr>
            <a:spLocks noGrp="1"/>
          </p:cNvSpPr>
          <p:nvPr>
            <p:ph sz="half" idx="1"/>
          </p:nvPr>
        </p:nvSpPr>
        <p:spPr/>
        <p:txBody>
          <a:bodyPr/>
          <a:lstStyle/>
          <a:p>
            <a:r>
              <a:rPr lang="en-US" dirty="0"/>
              <a:t>Here also best configuration varies from frame to frame</a:t>
            </a:r>
          </a:p>
          <a:p>
            <a:pPr lvl="1"/>
            <a:r>
              <a:rPr lang="en-US" dirty="0"/>
              <a:t>Only 19 consecutive frames have same configuration over 249 frames</a:t>
            </a:r>
          </a:p>
        </p:txBody>
      </p:sp>
      <p:pic>
        <p:nvPicPr>
          <p:cNvPr id="6" name="Content Placeholder 5">
            <a:extLst>
              <a:ext uri="{FF2B5EF4-FFF2-40B4-BE49-F238E27FC236}">
                <a16:creationId xmlns:a16="http://schemas.microsoft.com/office/drawing/2014/main" id="{EECF63E0-76F5-4B57-86AC-13F5B3E760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53673"/>
            <a:ext cx="5502564" cy="3028177"/>
          </a:xfrm>
        </p:spPr>
      </p:pic>
    </p:spTree>
    <p:extLst>
      <p:ext uri="{BB962C8B-B14F-4D97-AF65-F5344CB8AC3E}">
        <p14:creationId xmlns:p14="http://schemas.microsoft.com/office/powerpoint/2010/main" val="260492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5420-CE00-4070-AB63-AB955BBA9216}"/>
              </a:ext>
            </a:extLst>
          </p:cNvPr>
          <p:cNvSpPr>
            <a:spLocks noGrp="1"/>
          </p:cNvSpPr>
          <p:nvPr>
            <p:ph type="title"/>
          </p:nvPr>
        </p:nvSpPr>
        <p:spPr/>
        <p:txBody>
          <a:bodyPr/>
          <a:lstStyle/>
          <a:p>
            <a:r>
              <a:rPr lang="en-US" b="1" dirty="0"/>
              <a:t>Smaller Model for Drone Captured Images</a:t>
            </a:r>
          </a:p>
        </p:txBody>
      </p:sp>
      <p:sp>
        <p:nvSpPr>
          <p:cNvPr id="3" name="Content Placeholder 2">
            <a:extLst>
              <a:ext uri="{FF2B5EF4-FFF2-40B4-BE49-F238E27FC236}">
                <a16:creationId xmlns:a16="http://schemas.microsoft.com/office/drawing/2014/main" id="{C92A013B-08FF-4542-B24C-C02CF5DED43B}"/>
              </a:ext>
            </a:extLst>
          </p:cNvPr>
          <p:cNvSpPr>
            <a:spLocks noGrp="1"/>
          </p:cNvSpPr>
          <p:nvPr>
            <p:ph sz="half" idx="1"/>
          </p:nvPr>
        </p:nvSpPr>
        <p:spPr/>
        <p:txBody>
          <a:bodyPr/>
          <a:lstStyle/>
          <a:p>
            <a:r>
              <a:rPr lang="en-US" dirty="0"/>
              <a:t>Use of small model (tiny-yolo) incurs a lot of miss predictions </a:t>
            </a:r>
          </a:p>
          <a:p>
            <a:pPr lvl="1"/>
            <a:r>
              <a:rPr lang="en-US" dirty="0"/>
              <a:t>Almost 94%</a:t>
            </a:r>
          </a:p>
          <a:p>
            <a:r>
              <a:rPr lang="en-US" dirty="0"/>
              <a:t>Hence, drone captured images requires </a:t>
            </a:r>
            <a:r>
              <a:rPr lang="en-US" dirty="0">
                <a:solidFill>
                  <a:srgbClr val="C00000"/>
                </a:solidFill>
              </a:rPr>
              <a:t>highly efficient model with high depth</a:t>
            </a:r>
            <a:r>
              <a:rPr lang="en-US" dirty="0"/>
              <a:t> for accurate object detection</a:t>
            </a:r>
          </a:p>
        </p:txBody>
      </p:sp>
      <p:pic>
        <p:nvPicPr>
          <p:cNvPr id="5" name="Content Placeholder 4">
            <a:extLst>
              <a:ext uri="{FF2B5EF4-FFF2-40B4-BE49-F238E27FC236}">
                <a16:creationId xmlns:a16="http://schemas.microsoft.com/office/drawing/2014/main" id="{1CFF8B45-F7BD-4D67-810A-3F6D34379EB2}"/>
              </a:ext>
            </a:extLst>
          </p:cNvPr>
          <p:cNvPicPr>
            <a:picLocks noGrp="1" noChangeAspect="1"/>
          </p:cNvPicPr>
          <p:nvPr>
            <p:ph sz="half" idx="2"/>
          </p:nvPr>
        </p:nvPicPr>
        <p:blipFill>
          <a:blip r:embed="rId3"/>
          <a:stretch>
            <a:fillRect/>
          </a:stretch>
        </p:blipFill>
        <p:spPr>
          <a:xfrm>
            <a:off x="6172200" y="1921164"/>
            <a:ext cx="5761182" cy="3288145"/>
          </a:xfrm>
          <a:prstGeom prst="rect">
            <a:avLst/>
          </a:prstGeom>
        </p:spPr>
      </p:pic>
    </p:spTree>
    <p:extLst>
      <p:ext uri="{BB962C8B-B14F-4D97-AF65-F5344CB8AC3E}">
        <p14:creationId xmlns:p14="http://schemas.microsoft.com/office/powerpoint/2010/main" val="234811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A498-DB46-4D52-9263-6DF38DACA38A}"/>
              </a:ext>
            </a:extLst>
          </p:cNvPr>
          <p:cNvSpPr>
            <a:spLocks noGrp="1"/>
          </p:cNvSpPr>
          <p:nvPr>
            <p:ph type="title"/>
          </p:nvPr>
        </p:nvSpPr>
        <p:spPr/>
        <p:txBody>
          <a:bodyPr/>
          <a:lstStyle/>
          <a:p>
            <a:r>
              <a:rPr lang="en-US" b="1" dirty="0"/>
              <a:t>Conclusion</a:t>
            </a:r>
          </a:p>
        </p:txBody>
      </p:sp>
      <p:sp>
        <p:nvSpPr>
          <p:cNvPr id="5" name="Content Placeholder 4">
            <a:extLst>
              <a:ext uri="{FF2B5EF4-FFF2-40B4-BE49-F238E27FC236}">
                <a16:creationId xmlns:a16="http://schemas.microsoft.com/office/drawing/2014/main" id="{72C183D0-8748-4518-8F9C-DED2A729033E}"/>
              </a:ext>
            </a:extLst>
          </p:cNvPr>
          <p:cNvSpPr>
            <a:spLocks noGrp="1"/>
          </p:cNvSpPr>
          <p:nvPr>
            <p:ph idx="1"/>
          </p:nvPr>
        </p:nvSpPr>
        <p:spPr/>
        <p:txBody>
          <a:bodyPr/>
          <a:lstStyle/>
          <a:p>
            <a:r>
              <a:rPr lang="en-US" dirty="0"/>
              <a:t>Best possible configuration in Preprocessing stage changes with the network budget for same content</a:t>
            </a:r>
          </a:p>
          <a:p>
            <a:pPr lvl="1"/>
            <a:r>
              <a:rPr lang="en-US" sz="2800" dirty="0">
                <a:solidFill>
                  <a:srgbClr val="C00000"/>
                </a:solidFill>
              </a:rPr>
              <a:t>Network-Aware Approach</a:t>
            </a:r>
          </a:p>
          <a:p>
            <a:r>
              <a:rPr lang="en-US" dirty="0"/>
              <a:t>Best possible configuration varies from frame-to-frame for fixed network budget</a:t>
            </a:r>
          </a:p>
          <a:p>
            <a:r>
              <a:rPr lang="en-US" dirty="0"/>
              <a:t>This configuration also different for different contents</a:t>
            </a:r>
          </a:p>
          <a:p>
            <a:pPr lvl="1"/>
            <a:r>
              <a:rPr lang="en-US" sz="2800" dirty="0">
                <a:solidFill>
                  <a:srgbClr val="C00000"/>
                </a:solidFill>
              </a:rPr>
              <a:t>Content-Aware Approach</a:t>
            </a:r>
          </a:p>
          <a:p>
            <a:endParaRPr lang="en-US" dirty="0"/>
          </a:p>
        </p:txBody>
      </p:sp>
    </p:spTree>
    <p:extLst>
      <p:ext uri="{BB962C8B-B14F-4D97-AF65-F5344CB8AC3E}">
        <p14:creationId xmlns:p14="http://schemas.microsoft.com/office/powerpoint/2010/main" val="87812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FF44-01A1-4C53-9A0B-79C13F85F865}"/>
              </a:ext>
            </a:extLst>
          </p:cNvPr>
          <p:cNvSpPr>
            <a:spLocks noGrp="1"/>
          </p:cNvSpPr>
          <p:nvPr>
            <p:ph type="title"/>
          </p:nvPr>
        </p:nvSpPr>
        <p:spPr/>
        <p:txBody>
          <a:bodyPr/>
          <a:lstStyle/>
          <a:p>
            <a:r>
              <a:rPr lang="en-US" b="1" dirty="0"/>
              <a:t>Why Local-Remote Execution is not a Good Solution?</a:t>
            </a:r>
          </a:p>
        </p:txBody>
      </p:sp>
      <p:sp>
        <p:nvSpPr>
          <p:cNvPr id="3" name="Content Placeholder 2">
            <a:extLst>
              <a:ext uri="{FF2B5EF4-FFF2-40B4-BE49-F238E27FC236}">
                <a16:creationId xmlns:a16="http://schemas.microsoft.com/office/drawing/2014/main" id="{B7D5EEE4-1CDF-4D41-B274-E8D643359296}"/>
              </a:ext>
            </a:extLst>
          </p:cNvPr>
          <p:cNvSpPr>
            <a:spLocks noGrp="1"/>
          </p:cNvSpPr>
          <p:nvPr>
            <p:ph idx="1"/>
          </p:nvPr>
        </p:nvSpPr>
        <p:spPr>
          <a:xfrm>
            <a:off x="371061" y="1775930"/>
            <a:ext cx="10515600" cy="4351338"/>
          </a:xfrm>
        </p:spPr>
        <p:txBody>
          <a:bodyPr/>
          <a:lstStyle/>
          <a:p>
            <a:pPr marL="914400" lvl="1" indent="-457200" fontAlgn="base">
              <a:buFont typeface="+mj-lt"/>
              <a:buAutoNum type="arabicPeriod"/>
            </a:pPr>
            <a:r>
              <a:rPr lang="en-US" sz="2800" dirty="0"/>
              <a:t>Consider a local model is currently being used and network BW got improved and system decides to offload</a:t>
            </a:r>
          </a:p>
          <a:p>
            <a:pPr marL="914400" lvl="1" indent="-457200" fontAlgn="base">
              <a:buFont typeface="+mj-lt"/>
              <a:buAutoNum type="arabicPeriod"/>
            </a:pPr>
            <a:r>
              <a:rPr lang="en-US" sz="2800" dirty="0"/>
              <a:t>Network BW increased temporarily, it may be suboptimal to switch due to cost overhead</a:t>
            </a:r>
          </a:p>
          <a:p>
            <a:endParaRPr lang="en-US" dirty="0"/>
          </a:p>
        </p:txBody>
      </p:sp>
      <p:sp>
        <p:nvSpPr>
          <p:cNvPr id="4" name="TextBox 3">
            <a:extLst>
              <a:ext uri="{FF2B5EF4-FFF2-40B4-BE49-F238E27FC236}">
                <a16:creationId xmlns:a16="http://schemas.microsoft.com/office/drawing/2014/main" id="{1F218C59-9A2C-4986-95AA-91D851FB56E9}"/>
              </a:ext>
            </a:extLst>
          </p:cNvPr>
          <p:cNvSpPr txBox="1"/>
          <p:nvPr/>
        </p:nvSpPr>
        <p:spPr>
          <a:xfrm>
            <a:off x="637033" y="4614933"/>
            <a:ext cx="10716767" cy="646331"/>
          </a:xfrm>
          <a:prstGeom prst="rect">
            <a:avLst/>
          </a:prstGeom>
          <a:noFill/>
        </p:spPr>
        <p:txBody>
          <a:bodyPr wrap="square" rtlCol="0">
            <a:spAutoFit/>
          </a:bodyPr>
          <a:lstStyle/>
          <a:p>
            <a:pPr algn="ctr"/>
            <a:r>
              <a:rPr lang="en-US" sz="3600" b="1" dirty="0">
                <a:solidFill>
                  <a:srgbClr val="C00000"/>
                </a:solidFill>
              </a:rPr>
              <a:t>Suboptimality in network BW and time dynamics</a:t>
            </a:r>
          </a:p>
        </p:txBody>
      </p:sp>
    </p:spTree>
    <p:extLst>
      <p:ext uri="{BB962C8B-B14F-4D97-AF65-F5344CB8AC3E}">
        <p14:creationId xmlns:p14="http://schemas.microsoft.com/office/powerpoint/2010/main" val="1834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1546-0110-4FEF-BCA5-DEDA34FC9DAE}"/>
              </a:ext>
            </a:extLst>
          </p:cNvPr>
          <p:cNvSpPr>
            <a:spLocks noGrp="1"/>
          </p:cNvSpPr>
          <p:nvPr>
            <p:ph type="title"/>
          </p:nvPr>
        </p:nvSpPr>
        <p:spPr/>
        <p:txBody>
          <a:bodyPr/>
          <a:lstStyle/>
          <a:p>
            <a:r>
              <a:rPr lang="en-US" b="1" dirty="0"/>
              <a:t>Plans to procced </a:t>
            </a:r>
          </a:p>
        </p:txBody>
      </p:sp>
      <p:sp>
        <p:nvSpPr>
          <p:cNvPr id="3" name="Content Placeholder 2">
            <a:extLst>
              <a:ext uri="{FF2B5EF4-FFF2-40B4-BE49-F238E27FC236}">
                <a16:creationId xmlns:a16="http://schemas.microsoft.com/office/drawing/2014/main" id="{51EB5AB0-8143-4E46-9C64-63ABF18E3323}"/>
              </a:ext>
            </a:extLst>
          </p:cNvPr>
          <p:cNvSpPr>
            <a:spLocks noGrp="1"/>
          </p:cNvSpPr>
          <p:nvPr>
            <p:ph idx="1"/>
          </p:nvPr>
        </p:nvSpPr>
        <p:spPr/>
        <p:txBody>
          <a:bodyPr/>
          <a:lstStyle/>
          <a:p>
            <a:r>
              <a:rPr lang="en-US" dirty="0"/>
              <a:t>List all the video features (search more on CVPR)</a:t>
            </a:r>
          </a:p>
          <a:p>
            <a:pPr lvl="1"/>
            <a:r>
              <a:rPr lang="en-US" dirty="0"/>
              <a:t>Feed them into regression model</a:t>
            </a:r>
          </a:p>
          <a:p>
            <a:pPr lvl="1"/>
            <a:r>
              <a:rPr lang="en-US" dirty="0"/>
              <a:t>Find out what video features are relevant</a:t>
            </a:r>
          </a:p>
          <a:p>
            <a:r>
              <a:rPr lang="en-US" dirty="0"/>
              <a:t>One generalized model will decide all operators</a:t>
            </a:r>
          </a:p>
          <a:p>
            <a:pPr lvl="1"/>
            <a:r>
              <a:rPr lang="en-US" dirty="0"/>
              <a:t>Reinforcement learning</a:t>
            </a:r>
          </a:p>
          <a:p>
            <a:pPr lvl="1"/>
            <a:r>
              <a:rPr lang="en-US" dirty="0"/>
              <a:t>Probabilistic Model</a:t>
            </a:r>
          </a:p>
        </p:txBody>
      </p:sp>
    </p:spTree>
    <p:extLst>
      <p:ext uri="{BB962C8B-B14F-4D97-AF65-F5344CB8AC3E}">
        <p14:creationId xmlns:p14="http://schemas.microsoft.com/office/powerpoint/2010/main" val="30075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22D1-BC60-451B-83F3-8478A5EE4421}"/>
              </a:ext>
            </a:extLst>
          </p:cNvPr>
          <p:cNvSpPr>
            <a:spLocks noGrp="1"/>
          </p:cNvSpPr>
          <p:nvPr>
            <p:ph type="title"/>
          </p:nvPr>
        </p:nvSpPr>
        <p:spPr/>
        <p:txBody>
          <a:bodyPr/>
          <a:lstStyle/>
          <a:p>
            <a:r>
              <a:rPr lang="en-US" b="1" dirty="0"/>
              <a:t>How to Map Relevant Video Features to Best Config??</a:t>
            </a:r>
          </a:p>
        </p:txBody>
      </p:sp>
      <p:sp>
        <p:nvSpPr>
          <p:cNvPr id="3" name="Content Placeholder 2">
            <a:extLst>
              <a:ext uri="{FF2B5EF4-FFF2-40B4-BE49-F238E27FC236}">
                <a16:creationId xmlns:a16="http://schemas.microsoft.com/office/drawing/2014/main" id="{3B1B3F9E-A623-46FF-8886-6943CF95BEF7}"/>
              </a:ext>
            </a:extLst>
          </p:cNvPr>
          <p:cNvSpPr>
            <a:spLocks noGrp="1"/>
          </p:cNvSpPr>
          <p:nvPr>
            <p:ph idx="1"/>
          </p:nvPr>
        </p:nvSpPr>
        <p:spPr>
          <a:xfrm>
            <a:off x="838200" y="1825625"/>
            <a:ext cx="4976670" cy="4351338"/>
          </a:xfrm>
        </p:spPr>
        <p:txBody>
          <a:bodyPr/>
          <a:lstStyle/>
          <a:p>
            <a:r>
              <a:rPr lang="en-US" dirty="0"/>
              <a:t>Suppose we find out f</a:t>
            </a:r>
            <a:r>
              <a:rPr lang="en-US" baseline="-25000" dirty="0"/>
              <a:t>1</a:t>
            </a:r>
            <a:r>
              <a:rPr lang="en-US" dirty="0"/>
              <a:t>, f</a:t>
            </a:r>
            <a:r>
              <a:rPr lang="en-US" baseline="-25000" dirty="0"/>
              <a:t>2</a:t>
            </a:r>
            <a:r>
              <a:rPr lang="en-US" dirty="0"/>
              <a:t> as two relevant video features on which best configuration will be dependent</a:t>
            </a:r>
          </a:p>
          <a:p>
            <a:r>
              <a:rPr lang="en-US" dirty="0">
                <a:solidFill>
                  <a:srgbClr val="FF0000"/>
                </a:solidFill>
              </a:rPr>
              <a:t>F</a:t>
            </a:r>
            <a:r>
              <a:rPr lang="en-US" dirty="0"/>
              <a:t>(f</a:t>
            </a:r>
            <a:r>
              <a:rPr lang="en-US" baseline="-25000" dirty="0"/>
              <a:t>1</a:t>
            </a:r>
            <a:r>
              <a:rPr lang="en-US" dirty="0"/>
              <a:t>, f</a:t>
            </a:r>
            <a:r>
              <a:rPr lang="en-US" baseline="-25000" dirty="0"/>
              <a:t>2</a:t>
            </a:r>
            <a:r>
              <a:rPr lang="en-US" dirty="0"/>
              <a:t>) </a:t>
            </a:r>
            <a:r>
              <a:rPr lang="en-US" dirty="0">
                <a:sym typeface="Wingdings" panose="05000000000000000000" pitchFamily="2" charset="2"/>
              </a:rPr>
              <a:t> Best configuration settings</a:t>
            </a:r>
          </a:p>
          <a:p>
            <a:r>
              <a:rPr lang="en-US" dirty="0">
                <a:sym typeface="Wingdings" panose="05000000000000000000" pitchFamily="2" charset="2"/>
              </a:rPr>
              <a:t>Same </a:t>
            </a:r>
            <a:r>
              <a:rPr lang="en-US" dirty="0"/>
              <a:t>f</a:t>
            </a:r>
            <a:r>
              <a:rPr lang="en-US" baseline="-25000" dirty="0"/>
              <a:t>1</a:t>
            </a:r>
            <a:r>
              <a:rPr lang="en-US" dirty="0"/>
              <a:t>, f</a:t>
            </a:r>
            <a:r>
              <a:rPr lang="en-US" baseline="-25000" dirty="0"/>
              <a:t>2 </a:t>
            </a:r>
            <a:r>
              <a:rPr lang="en-US" dirty="0"/>
              <a:t>can lead to different configuration settings</a:t>
            </a:r>
          </a:p>
          <a:p>
            <a:r>
              <a:rPr lang="en-US" dirty="0">
                <a:solidFill>
                  <a:srgbClr val="FF0000"/>
                </a:solidFill>
              </a:rPr>
              <a:t>F</a:t>
            </a:r>
            <a:r>
              <a:rPr lang="en-US" dirty="0"/>
              <a:t> is the probabilistic model</a:t>
            </a:r>
          </a:p>
          <a:p>
            <a:pPr lvl="1"/>
            <a:r>
              <a:rPr lang="en-US" dirty="0"/>
              <a:t>Regression/Ranking/DNN model</a:t>
            </a:r>
          </a:p>
        </p:txBody>
      </p:sp>
      <p:cxnSp>
        <p:nvCxnSpPr>
          <p:cNvPr id="12" name="Straight Arrow Connector 11">
            <a:extLst>
              <a:ext uri="{FF2B5EF4-FFF2-40B4-BE49-F238E27FC236}">
                <a16:creationId xmlns:a16="http://schemas.microsoft.com/office/drawing/2014/main" id="{56130F65-CEF8-4418-BB97-961558995A54}"/>
              </a:ext>
            </a:extLst>
          </p:cNvPr>
          <p:cNvCxnSpPr/>
          <p:nvPr/>
        </p:nvCxnSpPr>
        <p:spPr>
          <a:xfrm>
            <a:off x="8256233" y="4634144"/>
            <a:ext cx="29385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EA2F22-2820-4E7E-9C34-C6BC6A4E4A13}"/>
              </a:ext>
            </a:extLst>
          </p:cNvPr>
          <p:cNvCxnSpPr/>
          <p:nvPr/>
        </p:nvCxnSpPr>
        <p:spPr>
          <a:xfrm flipV="1">
            <a:off x="8389398" y="2352583"/>
            <a:ext cx="0" cy="23525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4712EA4-A707-4072-B65D-6632B61E76EC}"/>
              </a:ext>
            </a:extLst>
          </p:cNvPr>
          <p:cNvSpPr/>
          <p:nvPr/>
        </p:nvSpPr>
        <p:spPr>
          <a:xfrm>
            <a:off x="8925739" y="30938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A397A2-C671-4291-AA63-6900C99822AB}"/>
              </a:ext>
            </a:extLst>
          </p:cNvPr>
          <p:cNvSpPr/>
          <p:nvPr/>
        </p:nvSpPr>
        <p:spPr>
          <a:xfrm>
            <a:off x="8821003" y="304570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62F758C-ADA5-430F-A5D9-8091414A882C}"/>
              </a:ext>
            </a:extLst>
          </p:cNvPr>
          <p:cNvSpPr/>
          <p:nvPr/>
        </p:nvSpPr>
        <p:spPr>
          <a:xfrm>
            <a:off x="8955187" y="30239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A6F036-ED0E-444C-9BEB-AC83B41B9726}"/>
              </a:ext>
            </a:extLst>
          </p:cNvPr>
          <p:cNvSpPr/>
          <p:nvPr/>
        </p:nvSpPr>
        <p:spPr>
          <a:xfrm>
            <a:off x="10021559" y="306708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1D7AC8C-1D5E-4EB6-8E81-20A09BA30497}"/>
              </a:ext>
            </a:extLst>
          </p:cNvPr>
          <p:cNvSpPr/>
          <p:nvPr/>
        </p:nvSpPr>
        <p:spPr>
          <a:xfrm>
            <a:off x="9290705" y="40191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12FD1F-F71C-400C-AA29-4CA06DAD553B}"/>
              </a:ext>
            </a:extLst>
          </p:cNvPr>
          <p:cNvSpPr/>
          <p:nvPr/>
        </p:nvSpPr>
        <p:spPr>
          <a:xfrm>
            <a:off x="9435191" y="42650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A81B66-678B-4B2B-A185-A6DA5E196900}"/>
              </a:ext>
            </a:extLst>
          </p:cNvPr>
          <p:cNvSpPr/>
          <p:nvPr/>
        </p:nvSpPr>
        <p:spPr>
          <a:xfrm>
            <a:off x="9889208" y="295501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8F010B2-95E8-4E3E-818E-0E0941C10926}"/>
              </a:ext>
            </a:extLst>
          </p:cNvPr>
          <p:cNvSpPr/>
          <p:nvPr/>
        </p:nvSpPr>
        <p:spPr>
          <a:xfrm>
            <a:off x="10284781" y="404199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958AAE8-0297-44AB-8834-2016008EF81E}"/>
              </a:ext>
            </a:extLst>
          </p:cNvPr>
          <p:cNvSpPr/>
          <p:nvPr/>
        </p:nvSpPr>
        <p:spPr>
          <a:xfrm>
            <a:off x="9519305" y="40868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25635A1-6F10-4C8D-A180-470C3834A4C4}"/>
              </a:ext>
            </a:extLst>
          </p:cNvPr>
          <p:cNvSpPr/>
          <p:nvPr/>
        </p:nvSpPr>
        <p:spPr>
          <a:xfrm>
            <a:off x="10064800" y="29795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04A2DC-4E7D-4F4C-8750-9C21CE5C988A}"/>
              </a:ext>
            </a:extLst>
          </p:cNvPr>
          <p:cNvSpPr/>
          <p:nvPr/>
        </p:nvSpPr>
        <p:spPr>
          <a:xfrm>
            <a:off x="10293808" y="38277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277847-AA77-4569-9158-19EA27CA7202}"/>
              </a:ext>
            </a:extLst>
          </p:cNvPr>
          <p:cNvSpPr/>
          <p:nvPr/>
        </p:nvSpPr>
        <p:spPr>
          <a:xfrm>
            <a:off x="10455085" y="39734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B4BE6E7-15CF-458F-9FC9-E4F88AFBA928}"/>
              </a:ext>
            </a:extLst>
          </p:cNvPr>
          <p:cNvSpPr/>
          <p:nvPr/>
        </p:nvSpPr>
        <p:spPr>
          <a:xfrm>
            <a:off x="9980958" y="29625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3803B59-B57B-4232-8664-F5B54F2B5760}"/>
              </a:ext>
            </a:extLst>
          </p:cNvPr>
          <p:cNvSpPr/>
          <p:nvPr/>
        </p:nvSpPr>
        <p:spPr>
          <a:xfrm>
            <a:off x="9542164" y="323340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3A3AB39-64F5-4E32-9317-642A63405317}"/>
              </a:ext>
            </a:extLst>
          </p:cNvPr>
          <p:cNvSpPr/>
          <p:nvPr/>
        </p:nvSpPr>
        <p:spPr>
          <a:xfrm>
            <a:off x="10068758" y="38988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91579A-689A-4A01-B14F-3DCB3E41D0C3}"/>
              </a:ext>
            </a:extLst>
          </p:cNvPr>
          <p:cNvSpPr/>
          <p:nvPr/>
        </p:nvSpPr>
        <p:spPr>
          <a:xfrm>
            <a:off x="9412331" y="40809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2F1DCC3-B8B8-4482-A4E7-DFD0DBD552B3}"/>
              </a:ext>
            </a:extLst>
          </p:cNvPr>
          <p:cNvSpPr/>
          <p:nvPr/>
        </p:nvSpPr>
        <p:spPr>
          <a:xfrm>
            <a:off x="9369050" y="32181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E4FC65-6B5E-4E15-B8C2-DBB203D74AFE}"/>
              </a:ext>
            </a:extLst>
          </p:cNvPr>
          <p:cNvSpPr/>
          <p:nvPr/>
        </p:nvSpPr>
        <p:spPr>
          <a:xfrm>
            <a:off x="9521450" y="33705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9CD8EC-85FA-4082-A2DE-5EF267CF8171}"/>
              </a:ext>
            </a:extLst>
          </p:cNvPr>
          <p:cNvSpPr txBox="1"/>
          <p:nvPr/>
        </p:nvSpPr>
        <p:spPr>
          <a:xfrm>
            <a:off x="7688958" y="2601222"/>
            <a:ext cx="700440" cy="461665"/>
          </a:xfrm>
          <a:prstGeom prst="rect">
            <a:avLst/>
          </a:prstGeom>
          <a:noFill/>
        </p:spPr>
        <p:txBody>
          <a:bodyPr wrap="square" rtlCol="0">
            <a:spAutoFit/>
          </a:bodyPr>
          <a:lstStyle/>
          <a:p>
            <a:r>
              <a:rPr lang="en-US" sz="2400" b="1" dirty="0"/>
              <a:t>f</a:t>
            </a:r>
            <a:r>
              <a:rPr lang="en-US" sz="2400" b="1" baseline="-25000" dirty="0"/>
              <a:t>2</a:t>
            </a:r>
            <a:endParaRPr lang="en-US" sz="2400" b="1" dirty="0"/>
          </a:p>
        </p:txBody>
      </p:sp>
      <p:sp>
        <p:nvSpPr>
          <p:cNvPr id="33" name="TextBox 32">
            <a:extLst>
              <a:ext uri="{FF2B5EF4-FFF2-40B4-BE49-F238E27FC236}">
                <a16:creationId xmlns:a16="http://schemas.microsoft.com/office/drawing/2014/main" id="{0B328EE3-4357-4723-8B60-E380264F844C}"/>
              </a:ext>
            </a:extLst>
          </p:cNvPr>
          <p:cNvSpPr txBox="1"/>
          <p:nvPr/>
        </p:nvSpPr>
        <p:spPr>
          <a:xfrm>
            <a:off x="10477944" y="4707128"/>
            <a:ext cx="693937" cy="461665"/>
          </a:xfrm>
          <a:prstGeom prst="rect">
            <a:avLst/>
          </a:prstGeom>
          <a:noFill/>
        </p:spPr>
        <p:txBody>
          <a:bodyPr wrap="square" rtlCol="0">
            <a:spAutoFit/>
          </a:bodyPr>
          <a:lstStyle/>
          <a:p>
            <a:r>
              <a:rPr lang="en-US" sz="2400" b="1" dirty="0"/>
              <a:t>f</a:t>
            </a:r>
            <a:r>
              <a:rPr lang="en-US" sz="2400" b="1" baseline="-25000" dirty="0"/>
              <a:t>1</a:t>
            </a:r>
            <a:endParaRPr lang="en-US" sz="2400" b="1" dirty="0"/>
          </a:p>
        </p:txBody>
      </p:sp>
      <p:sp>
        <p:nvSpPr>
          <p:cNvPr id="34" name="TextBox 33">
            <a:extLst>
              <a:ext uri="{FF2B5EF4-FFF2-40B4-BE49-F238E27FC236}">
                <a16:creationId xmlns:a16="http://schemas.microsoft.com/office/drawing/2014/main" id="{9F99EA60-6777-4CD9-9E1A-279E84E6B8A3}"/>
              </a:ext>
            </a:extLst>
          </p:cNvPr>
          <p:cNvSpPr txBox="1"/>
          <p:nvPr/>
        </p:nvSpPr>
        <p:spPr>
          <a:xfrm>
            <a:off x="9220793" y="1827789"/>
            <a:ext cx="2971207" cy="830997"/>
          </a:xfrm>
          <a:prstGeom prst="rect">
            <a:avLst/>
          </a:prstGeom>
          <a:noFill/>
        </p:spPr>
        <p:txBody>
          <a:bodyPr wrap="square" rtlCol="0">
            <a:spAutoFit/>
          </a:bodyPr>
          <a:lstStyle/>
          <a:p>
            <a:pPr algn="ctr"/>
            <a:r>
              <a:rPr lang="en-US" sz="2400" dirty="0"/>
              <a:t>Best Configuration Space</a:t>
            </a:r>
          </a:p>
        </p:txBody>
      </p:sp>
      <p:sp>
        <p:nvSpPr>
          <p:cNvPr id="35" name="Oval 34">
            <a:extLst>
              <a:ext uri="{FF2B5EF4-FFF2-40B4-BE49-F238E27FC236}">
                <a16:creationId xmlns:a16="http://schemas.microsoft.com/office/drawing/2014/main" id="{3B5D5803-9360-428B-AF6E-2CDB05E95B35}"/>
              </a:ext>
            </a:extLst>
          </p:cNvPr>
          <p:cNvSpPr/>
          <p:nvPr/>
        </p:nvSpPr>
        <p:spPr>
          <a:xfrm>
            <a:off x="8703082" y="2955012"/>
            <a:ext cx="463924" cy="306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1ED12BE-808C-476F-A2EB-806D54910246}"/>
              </a:ext>
            </a:extLst>
          </p:cNvPr>
          <p:cNvSpPr/>
          <p:nvPr/>
        </p:nvSpPr>
        <p:spPr>
          <a:xfrm>
            <a:off x="9233679" y="3939719"/>
            <a:ext cx="463924" cy="398199"/>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6ABBC30-1779-40EC-A77D-71CFC9A9AD87}"/>
              </a:ext>
            </a:extLst>
          </p:cNvPr>
          <p:cNvSpPr/>
          <p:nvPr/>
        </p:nvSpPr>
        <p:spPr>
          <a:xfrm>
            <a:off x="10021559" y="3771023"/>
            <a:ext cx="520321" cy="428192"/>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82B5243-3D19-4E48-A961-CA3B55A2AD3C}"/>
              </a:ext>
            </a:extLst>
          </p:cNvPr>
          <p:cNvSpPr/>
          <p:nvPr/>
        </p:nvSpPr>
        <p:spPr>
          <a:xfrm>
            <a:off x="9279974" y="3112672"/>
            <a:ext cx="463922" cy="3921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E64E8D-F646-4D6A-9531-4C1A86147D2A}"/>
              </a:ext>
            </a:extLst>
          </p:cNvPr>
          <p:cNvSpPr/>
          <p:nvPr/>
        </p:nvSpPr>
        <p:spPr>
          <a:xfrm>
            <a:off x="9789927" y="2845501"/>
            <a:ext cx="496185" cy="36652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E8126B6-3246-4491-B799-599853098D2A}"/>
              </a:ext>
            </a:extLst>
          </p:cNvPr>
          <p:cNvSpPr txBox="1"/>
          <p:nvPr/>
        </p:nvSpPr>
        <p:spPr>
          <a:xfrm>
            <a:off x="10599198" y="3256267"/>
            <a:ext cx="1509204" cy="430887"/>
          </a:xfrm>
          <a:prstGeom prst="rect">
            <a:avLst/>
          </a:prstGeom>
          <a:noFill/>
        </p:spPr>
        <p:txBody>
          <a:bodyPr wrap="square" rtlCol="0">
            <a:spAutoFit/>
          </a:bodyPr>
          <a:lstStyle/>
          <a:p>
            <a:r>
              <a:rPr lang="en-US" sz="2200" dirty="0"/>
              <a:t>Clustering</a:t>
            </a:r>
          </a:p>
        </p:txBody>
      </p:sp>
    </p:spTree>
    <p:extLst>
      <p:ext uri="{BB962C8B-B14F-4D97-AF65-F5344CB8AC3E}">
        <p14:creationId xmlns:p14="http://schemas.microsoft.com/office/powerpoint/2010/main" val="15520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0E1D-107E-491A-B653-FE6FB68C80CF}"/>
              </a:ext>
            </a:extLst>
          </p:cNvPr>
          <p:cNvSpPr>
            <a:spLocks noGrp="1"/>
          </p:cNvSpPr>
          <p:nvPr>
            <p:ph type="title"/>
          </p:nvPr>
        </p:nvSpPr>
        <p:spPr>
          <a:xfrm>
            <a:off x="289560" y="254336"/>
            <a:ext cx="10515600" cy="1325563"/>
          </a:xfrm>
        </p:spPr>
        <p:txBody>
          <a:bodyPr/>
          <a:lstStyle/>
          <a:p>
            <a:r>
              <a:rPr lang="en-US" b="1" dirty="0"/>
              <a:t>System Design </a:t>
            </a:r>
          </a:p>
        </p:txBody>
      </p:sp>
      <p:sp>
        <p:nvSpPr>
          <p:cNvPr id="5" name="Rectangle 4">
            <a:extLst>
              <a:ext uri="{FF2B5EF4-FFF2-40B4-BE49-F238E27FC236}">
                <a16:creationId xmlns:a16="http://schemas.microsoft.com/office/drawing/2014/main" id="{6BFC131C-D035-43F6-BED0-B510AC93276F}"/>
              </a:ext>
            </a:extLst>
          </p:cNvPr>
          <p:cNvSpPr/>
          <p:nvPr/>
        </p:nvSpPr>
        <p:spPr>
          <a:xfrm>
            <a:off x="1545995" y="2243579"/>
            <a:ext cx="2224725" cy="1696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50000"/>
                  </a:schemeClr>
                </a:solidFill>
              </a:rPr>
              <a:t>Extract Video Content Features</a:t>
            </a:r>
          </a:p>
        </p:txBody>
      </p:sp>
      <p:cxnSp>
        <p:nvCxnSpPr>
          <p:cNvPr id="7" name="Straight Arrow Connector 6">
            <a:extLst>
              <a:ext uri="{FF2B5EF4-FFF2-40B4-BE49-F238E27FC236}">
                <a16:creationId xmlns:a16="http://schemas.microsoft.com/office/drawing/2014/main" id="{F9E917C9-7B56-4AAA-B4B6-5A68168A6FC5}"/>
              </a:ext>
            </a:extLst>
          </p:cNvPr>
          <p:cNvCxnSpPr>
            <a:cxnSpLocks/>
          </p:cNvCxnSpPr>
          <p:nvPr/>
        </p:nvCxnSpPr>
        <p:spPr>
          <a:xfrm>
            <a:off x="150829" y="3110846"/>
            <a:ext cx="139516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7C2DBC-E2A3-453A-B9D0-736DD23DA8E5}"/>
              </a:ext>
            </a:extLst>
          </p:cNvPr>
          <p:cNvCxnSpPr>
            <a:cxnSpLocks/>
            <a:stCxn id="5" idx="3"/>
          </p:cNvCxnSpPr>
          <p:nvPr/>
        </p:nvCxnSpPr>
        <p:spPr>
          <a:xfrm>
            <a:off x="3770720" y="3091992"/>
            <a:ext cx="200791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780DD16-A1A9-46C7-B3E1-D02518F9DF8E}"/>
              </a:ext>
            </a:extLst>
          </p:cNvPr>
          <p:cNvSpPr txBox="1"/>
          <p:nvPr/>
        </p:nvSpPr>
        <p:spPr>
          <a:xfrm>
            <a:off x="3770721" y="3150332"/>
            <a:ext cx="2088038" cy="769441"/>
          </a:xfrm>
          <a:prstGeom prst="rect">
            <a:avLst/>
          </a:prstGeom>
          <a:noFill/>
        </p:spPr>
        <p:txBody>
          <a:bodyPr wrap="square" rtlCol="0">
            <a:spAutoFit/>
          </a:bodyPr>
          <a:lstStyle/>
          <a:p>
            <a:r>
              <a:rPr lang="en-US" sz="2200" dirty="0"/>
              <a:t>(vid</a:t>
            </a:r>
            <a:r>
              <a:rPr lang="en-US" sz="2200" baseline="-25000" dirty="0"/>
              <a:t>f1</a:t>
            </a:r>
            <a:r>
              <a:rPr lang="en-US" sz="2200" dirty="0"/>
              <a:t>, vid</a:t>
            </a:r>
            <a:r>
              <a:rPr lang="en-US" sz="2200" baseline="-25000" dirty="0"/>
              <a:t>f2</a:t>
            </a:r>
            <a:r>
              <a:rPr lang="en-US" sz="2200" dirty="0"/>
              <a:t>)</a:t>
            </a:r>
          </a:p>
          <a:p>
            <a:endParaRPr lang="en-US" sz="2200" dirty="0"/>
          </a:p>
        </p:txBody>
      </p:sp>
      <p:sp>
        <p:nvSpPr>
          <p:cNvPr id="13" name="Rectangle 12">
            <a:extLst>
              <a:ext uri="{FF2B5EF4-FFF2-40B4-BE49-F238E27FC236}">
                <a16:creationId xmlns:a16="http://schemas.microsoft.com/office/drawing/2014/main" id="{0E9542FE-F1F3-4AF6-950F-1DA08321B94A}"/>
              </a:ext>
            </a:extLst>
          </p:cNvPr>
          <p:cNvSpPr/>
          <p:nvPr/>
        </p:nvSpPr>
        <p:spPr>
          <a:xfrm>
            <a:off x="5778631" y="2837468"/>
            <a:ext cx="2818614" cy="17722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rPr>
              <a:t>Lightweight ML model</a:t>
            </a:r>
          </a:p>
        </p:txBody>
      </p:sp>
      <p:cxnSp>
        <p:nvCxnSpPr>
          <p:cNvPr id="17" name="Straight Arrow Connector 16">
            <a:extLst>
              <a:ext uri="{FF2B5EF4-FFF2-40B4-BE49-F238E27FC236}">
                <a16:creationId xmlns:a16="http://schemas.microsoft.com/office/drawing/2014/main" id="{E6AC5B42-597E-47EC-9776-09F857D7C28F}"/>
              </a:ext>
            </a:extLst>
          </p:cNvPr>
          <p:cNvCxnSpPr>
            <a:cxnSpLocks/>
            <a:endCxn id="13" idx="2"/>
          </p:cNvCxnSpPr>
          <p:nvPr/>
        </p:nvCxnSpPr>
        <p:spPr>
          <a:xfrm flipH="1" flipV="1">
            <a:off x="7187938" y="4609701"/>
            <a:ext cx="14140" cy="114678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D99CED-5C74-4011-97E7-DDB80F95D83D}"/>
              </a:ext>
            </a:extLst>
          </p:cNvPr>
          <p:cNvSpPr txBox="1"/>
          <p:nvPr/>
        </p:nvSpPr>
        <p:spPr>
          <a:xfrm>
            <a:off x="5439265" y="4831928"/>
            <a:ext cx="1762813" cy="830997"/>
          </a:xfrm>
          <a:prstGeom prst="rect">
            <a:avLst/>
          </a:prstGeom>
          <a:noFill/>
        </p:spPr>
        <p:txBody>
          <a:bodyPr wrap="square" rtlCol="0">
            <a:spAutoFit/>
          </a:bodyPr>
          <a:lstStyle/>
          <a:p>
            <a:r>
              <a:rPr lang="en-US" sz="2400" dirty="0"/>
              <a:t>Network BW Budget (B)</a:t>
            </a:r>
          </a:p>
        </p:txBody>
      </p:sp>
      <p:cxnSp>
        <p:nvCxnSpPr>
          <p:cNvPr id="21" name="Straight Arrow Connector 20">
            <a:extLst>
              <a:ext uri="{FF2B5EF4-FFF2-40B4-BE49-F238E27FC236}">
                <a16:creationId xmlns:a16="http://schemas.microsoft.com/office/drawing/2014/main" id="{F87966D1-6D74-4744-956D-0DF4E74B6086}"/>
              </a:ext>
            </a:extLst>
          </p:cNvPr>
          <p:cNvCxnSpPr>
            <a:cxnSpLocks/>
            <a:stCxn id="13" idx="3"/>
          </p:cNvCxnSpPr>
          <p:nvPr/>
        </p:nvCxnSpPr>
        <p:spPr>
          <a:xfrm>
            <a:off x="8597245" y="3723585"/>
            <a:ext cx="2512715"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9634828-5FCE-457B-A301-DA5FECC2E76E}"/>
              </a:ext>
            </a:extLst>
          </p:cNvPr>
          <p:cNvSpPr txBox="1"/>
          <p:nvPr/>
        </p:nvSpPr>
        <p:spPr>
          <a:xfrm>
            <a:off x="0" y="2243579"/>
            <a:ext cx="2469822" cy="830997"/>
          </a:xfrm>
          <a:prstGeom prst="rect">
            <a:avLst/>
          </a:prstGeom>
          <a:noFill/>
        </p:spPr>
        <p:txBody>
          <a:bodyPr wrap="square" rtlCol="0">
            <a:spAutoFit/>
          </a:bodyPr>
          <a:lstStyle/>
          <a:p>
            <a:r>
              <a:rPr lang="en-US" sz="2400" dirty="0"/>
              <a:t>Small Video Segments</a:t>
            </a:r>
          </a:p>
        </p:txBody>
      </p:sp>
      <p:cxnSp>
        <p:nvCxnSpPr>
          <p:cNvPr id="57" name="Straight Arrow Connector 56">
            <a:extLst>
              <a:ext uri="{FF2B5EF4-FFF2-40B4-BE49-F238E27FC236}">
                <a16:creationId xmlns:a16="http://schemas.microsoft.com/office/drawing/2014/main" id="{FC023DEF-1D0E-42C5-A78B-CDE287C41B49}"/>
              </a:ext>
            </a:extLst>
          </p:cNvPr>
          <p:cNvCxnSpPr/>
          <p:nvPr/>
        </p:nvCxnSpPr>
        <p:spPr>
          <a:xfrm flipV="1">
            <a:off x="3431356" y="1724925"/>
            <a:ext cx="1121789" cy="49962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251F445-DD15-422D-872A-020F456258E2}"/>
              </a:ext>
            </a:extLst>
          </p:cNvPr>
          <p:cNvSpPr txBox="1"/>
          <p:nvPr/>
        </p:nvSpPr>
        <p:spPr>
          <a:xfrm>
            <a:off x="4553145" y="1487284"/>
            <a:ext cx="2168165" cy="369332"/>
          </a:xfrm>
          <a:prstGeom prst="rect">
            <a:avLst/>
          </a:prstGeom>
          <a:noFill/>
        </p:spPr>
        <p:txBody>
          <a:bodyPr wrap="square" rtlCol="0">
            <a:spAutoFit/>
          </a:bodyPr>
          <a:lstStyle/>
          <a:p>
            <a:r>
              <a:rPr lang="en-US" b="1" dirty="0"/>
              <a:t>1</a:t>
            </a:r>
            <a:r>
              <a:rPr lang="en-US" b="1" baseline="30000" dirty="0"/>
              <a:t>st</a:t>
            </a:r>
            <a:r>
              <a:rPr lang="en-US" b="1" dirty="0"/>
              <a:t> component</a:t>
            </a:r>
          </a:p>
        </p:txBody>
      </p:sp>
      <p:sp>
        <p:nvSpPr>
          <p:cNvPr id="59" name="TextBox 58">
            <a:extLst>
              <a:ext uri="{FF2B5EF4-FFF2-40B4-BE49-F238E27FC236}">
                <a16:creationId xmlns:a16="http://schemas.microsoft.com/office/drawing/2014/main" id="{C2ED6FBF-48E8-437F-90F6-8B31649CD419}"/>
              </a:ext>
            </a:extLst>
          </p:cNvPr>
          <p:cNvSpPr txBox="1"/>
          <p:nvPr/>
        </p:nvSpPr>
        <p:spPr>
          <a:xfrm>
            <a:off x="6617604" y="2033660"/>
            <a:ext cx="2168165" cy="369332"/>
          </a:xfrm>
          <a:prstGeom prst="rect">
            <a:avLst/>
          </a:prstGeom>
          <a:noFill/>
        </p:spPr>
        <p:txBody>
          <a:bodyPr wrap="square" rtlCol="0">
            <a:spAutoFit/>
          </a:bodyPr>
          <a:lstStyle/>
          <a:p>
            <a:r>
              <a:rPr lang="en-US" b="1" dirty="0"/>
              <a:t>2</a:t>
            </a:r>
            <a:r>
              <a:rPr lang="en-US" b="1" baseline="30000" dirty="0"/>
              <a:t>nd</a:t>
            </a:r>
            <a:r>
              <a:rPr lang="en-US" b="1" dirty="0"/>
              <a:t> component</a:t>
            </a:r>
          </a:p>
        </p:txBody>
      </p:sp>
      <p:cxnSp>
        <p:nvCxnSpPr>
          <p:cNvPr id="61" name="Straight Arrow Connector 60">
            <a:extLst>
              <a:ext uri="{FF2B5EF4-FFF2-40B4-BE49-F238E27FC236}">
                <a16:creationId xmlns:a16="http://schemas.microsoft.com/office/drawing/2014/main" id="{D4011CE7-BEC1-4AA8-A363-9DC1D4DAEA0F}"/>
              </a:ext>
            </a:extLst>
          </p:cNvPr>
          <p:cNvCxnSpPr>
            <a:stCxn id="13" idx="0"/>
          </p:cNvCxnSpPr>
          <p:nvPr/>
        </p:nvCxnSpPr>
        <p:spPr>
          <a:xfrm flipV="1">
            <a:off x="7187938" y="2337847"/>
            <a:ext cx="14140" cy="49962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8F9C2C-0657-47C1-9083-C7A88A0E87E5}"/>
              </a:ext>
            </a:extLst>
          </p:cNvPr>
          <p:cNvSpPr txBox="1"/>
          <p:nvPr/>
        </p:nvSpPr>
        <p:spPr>
          <a:xfrm>
            <a:off x="8785769" y="3281851"/>
            <a:ext cx="2818613" cy="830997"/>
          </a:xfrm>
          <a:prstGeom prst="rect">
            <a:avLst/>
          </a:prstGeom>
          <a:noFill/>
        </p:spPr>
        <p:txBody>
          <a:bodyPr wrap="square" rtlCol="0">
            <a:spAutoFit/>
          </a:bodyPr>
          <a:lstStyle/>
          <a:p>
            <a:pPr algn="ctr"/>
            <a:r>
              <a:rPr lang="en-US" sz="2400" dirty="0"/>
              <a:t>Optimal Operator Config</a:t>
            </a:r>
          </a:p>
        </p:txBody>
      </p:sp>
      <p:sp>
        <p:nvSpPr>
          <p:cNvPr id="6" name="TextBox 5">
            <a:extLst>
              <a:ext uri="{FF2B5EF4-FFF2-40B4-BE49-F238E27FC236}">
                <a16:creationId xmlns:a16="http://schemas.microsoft.com/office/drawing/2014/main" id="{B6507B6A-2962-41AD-AA25-7F5C559B800F}"/>
              </a:ext>
            </a:extLst>
          </p:cNvPr>
          <p:cNvSpPr txBox="1"/>
          <p:nvPr/>
        </p:nvSpPr>
        <p:spPr>
          <a:xfrm>
            <a:off x="915248" y="6070839"/>
            <a:ext cx="10877464" cy="461665"/>
          </a:xfrm>
          <a:prstGeom prst="rect">
            <a:avLst/>
          </a:prstGeom>
          <a:noFill/>
        </p:spPr>
        <p:txBody>
          <a:bodyPr wrap="square" rtlCol="0">
            <a:spAutoFit/>
          </a:bodyPr>
          <a:lstStyle/>
          <a:p>
            <a:pPr algn="ctr"/>
            <a:r>
              <a:rPr lang="en-US" sz="2400" b="1" dirty="0"/>
              <a:t>Apply this likely optimal operator configuration output in the preprocessing stage</a:t>
            </a:r>
          </a:p>
        </p:txBody>
      </p:sp>
    </p:spTree>
    <p:extLst>
      <p:ext uri="{BB962C8B-B14F-4D97-AF65-F5344CB8AC3E}">
        <p14:creationId xmlns:p14="http://schemas.microsoft.com/office/powerpoint/2010/main" val="73771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8"/>
                                        </p:tgtEl>
                                      </p:cBhvr>
                                    </p:animEffect>
                                    <p:set>
                                      <p:cBhvr>
                                        <p:cTn id="30" dur="1" fill="hold">
                                          <p:stCondLst>
                                            <p:cond delay="499"/>
                                          </p:stCondLst>
                                        </p:cTn>
                                        <p:tgtEl>
                                          <p:spTgt spid="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9"/>
                                        </p:tgtEl>
                                      </p:cBhvr>
                                    </p:animEffect>
                                    <p:set>
                                      <p:cBhvr>
                                        <p:cTn id="63" dur="1" fill="hold">
                                          <p:stCondLst>
                                            <p:cond delay="499"/>
                                          </p:stCondLst>
                                        </p:cTn>
                                        <p:tgtEl>
                                          <p:spTgt spid="59"/>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61"/>
                                        </p:tgtEl>
                                      </p:cBhvr>
                                    </p:animEffect>
                                    <p:set>
                                      <p:cBhvr>
                                        <p:cTn id="66" dur="1" fill="hold">
                                          <p:stCondLst>
                                            <p:cond delay="499"/>
                                          </p:stCondLst>
                                        </p:cTn>
                                        <p:tgtEl>
                                          <p:spTgt spid="6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3" grpId="0" animBg="1"/>
      <p:bldP spid="19" grpId="0"/>
      <p:bldP spid="47" grpId="0"/>
      <p:bldP spid="58" grpId="0"/>
      <p:bldP spid="58" grpId="1"/>
      <p:bldP spid="59" grpId="0"/>
      <p:bldP spid="59" grpId="1"/>
      <p:bldP spid="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C443-E2E7-4C59-8C4E-0D04E6ECBE2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3138099-02B2-4AD1-AB85-66494F97895F}"/>
              </a:ext>
            </a:extLst>
          </p:cNvPr>
          <p:cNvSpPr>
            <a:spLocks noGrp="1"/>
          </p:cNvSpPr>
          <p:nvPr>
            <p:ph idx="1"/>
          </p:nvPr>
        </p:nvSpPr>
        <p:spPr/>
        <p:txBody>
          <a:bodyPr>
            <a:normAutofit/>
          </a:bodyPr>
          <a:lstStyle/>
          <a:p>
            <a:pPr marL="0" indent="0" algn="ctr">
              <a:buNone/>
            </a:pPr>
            <a:r>
              <a:rPr lang="en-US" sz="3200" dirty="0"/>
              <a:t>Applying parameter tuning on each and every frame might be costly</a:t>
            </a:r>
          </a:p>
          <a:p>
            <a:pPr marL="0" indent="0" algn="ctr">
              <a:buNone/>
            </a:pPr>
            <a:endParaRPr lang="en-US" sz="3200" dirty="0"/>
          </a:p>
          <a:p>
            <a:pPr marL="0" indent="0" algn="ctr">
              <a:buNone/>
            </a:pPr>
            <a:endParaRPr lang="en-US" sz="3200" dirty="0"/>
          </a:p>
          <a:p>
            <a:pPr marL="0" indent="0" algn="ctr">
              <a:buNone/>
            </a:pPr>
            <a:r>
              <a:rPr lang="en-US" sz="3200" dirty="0">
                <a:solidFill>
                  <a:srgbClr val="C00000"/>
                </a:solidFill>
              </a:rPr>
              <a:t>Hence, let’s look into the approximate operator tuning </a:t>
            </a:r>
          </a:p>
        </p:txBody>
      </p:sp>
    </p:spTree>
    <p:extLst>
      <p:ext uri="{BB962C8B-B14F-4D97-AF65-F5344CB8AC3E}">
        <p14:creationId xmlns:p14="http://schemas.microsoft.com/office/powerpoint/2010/main" val="8121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C4B4-DDB2-4771-8C99-F07D1A2E0CA7}"/>
              </a:ext>
            </a:extLst>
          </p:cNvPr>
          <p:cNvSpPr>
            <a:spLocks noGrp="1"/>
          </p:cNvSpPr>
          <p:nvPr>
            <p:ph type="title"/>
          </p:nvPr>
        </p:nvSpPr>
        <p:spPr>
          <a:xfrm>
            <a:off x="284018" y="346652"/>
            <a:ext cx="10515600" cy="1325563"/>
          </a:xfrm>
        </p:spPr>
        <p:txBody>
          <a:bodyPr/>
          <a:lstStyle/>
          <a:p>
            <a:r>
              <a:rPr lang="en-US" b="1" dirty="0"/>
              <a:t>Approximate Parameter Tuning-I</a:t>
            </a:r>
          </a:p>
        </p:txBody>
      </p:sp>
      <p:sp>
        <p:nvSpPr>
          <p:cNvPr id="3" name="Content Placeholder 2">
            <a:extLst>
              <a:ext uri="{FF2B5EF4-FFF2-40B4-BE49-F238E27FC236}">
                <a16:creationId xmlns:a16="http://schemas.microsoft.com/office/drawing/2014/main" id="{9F236245-7C96-4F5C-BDC8-6857EB5A1AB5}"/>
              </a:ext>
            </a:extLst>
          </p:cNvPr>
          <p:cNvSpPr>
            <a:spLocks noGrp="1"/>
          </p:cNvSpPr>
          <p:nvPr>
            <p:ph sz="half" idx="1"/>
          </p:nvPr>
        </p:nvSpPr>
        <p:spPr>
          <a:xfrm>
            <a:off x="882678" y="1925051"/>
            <a:ext cx="11686309" cy="4351338"/>
          </a:xfrm>
        </p:spPr>
        <p:txBody>
          <a:bodyPr>
            <a:normAutofit/>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a:t>
            </a:r>
            <a:r>
              <a:rPr lang="en-US" b="1" dirty="0" err="1">
                <a:solidFill>
                  <a:srgbClr val="FF0000"/>
                </a:solidFill>
              </a:rPr>
              <a:t>i%approx_level</a:t>
            </a:r>
            <a:r>
              <a:rPr lang="en-US" b="1" dirty="0">
                <a:solidFill>
                  <a:srgbClr val="FF0000"/>
                </a:solidFill>
              </a:rPr>
              <a:t> == 0)</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r>
              <a:rPr lang="en-US" dirty="0" err="1"/>
              <a:t>approx_level</a:t>
            </a:r>
            <a:r>
              <a:rPr lang="en-US" dirty="0"/>
              <a:t> = 5,</a:t>
            </a:r>
          </a:p>
          <a:p>
            <a:pPr lvl="1"/>
            <a:r>
              <a:rPr lang="en-US" dirty="0"/>
              <a:t>Accuracy degradation </a:t>
            </a:r>
            <a:r>
              <a:rPr lang="en-US" dirty="0">
                <a:sym typeface="Wingdings" panose="05000000000000000000" pitchFamily="2" charset="2"/>
              </a:rPr>
              <a:t> 3% (mean)</a:t>
            </a:r>
          </a:p>
          <a:p>
            <a:r>
              <a:rPr lang="en-US" dirty="0" err="1">
                <a:sym typeface="Wingdings" panose="05000000000000000000" pitchFamily="2" charset="2"/>
              </a:rPr>
              <a:t>approx_level</a:t>
            </a:r>
            <a:r>
              <a:rPr lang="en-US" dirty="0">
                <a:sym typeface="Wingdings" panose="05000000000000000000" pitchFamily="2" charset="2"/>
              </a:rPr>
              <a:t> =10,</a:t>
            </a:r>
          </a:p>
          <a:p>
            <a:pPr lvl="1"/>
            <a:r>
              <a:rPr lang="en-US" dirty="0">
                <a:sym typeface="Wingdings" panose="05000000000000000000" pitchFamily="2" charset="2"/>
              </a:rPr>
              <a:t>5.5% (mean)</a:t>
            </a:r>
          </a:p>
          <a:p>
            <a:pPr lvl="1"/>
            <a:r>
              <a:rPr lang="en-US" dirty="0">
                <a:sym typeface="Wingdings" panose="05000000000000000000" pitchFamily="2" charset="2"/>
              </a:rPr>
              <a:t>&gt;13% (</a:t>
            </a:r>
            <a:r>
              <a:rPr lang="en-US" dirty="0" err="1">
                <a:sym typeface="Wingdings" panose="05000000000000000000" pitchFamily="2" charset="2"/>
              </a:rPr>
              <a:t>stdev</a:t>
            </a:r>
            <a:r>
              <a:rPr lang="en-US" dirty="0">
                <a:sym typeface="Wingdings" panose="05000000000000000000" pitchFamily="2" charset="2"/>
              </a:rPr>
              <a:t>)</a:t>
            </a:r>
          </a:p>
          <a:p>
            <a:r>
              <a:rPr lang="en-US" dirty="0">
                <a:sym typeface="Wingdings" panose="05000000000000000000" pitchFamily="2" charset="2"/>
              </a:rPr>
              <a:t>Fixed approximation level is not good…</a:t>
            </a:r>
            <a:endParaRPr lang="en-US" dirty="0"/>
          </a:p>
          <a:p>
            <a:pPr marL="0" indent="0">
              <a:buNone/>
            </a:pPr>
            <a:endParaRPr lang="en-US" b="1" dirty="0">
              <a:solidFill>
                <a:srgbClr val="FF0000"/>
              </a:solidFill>
            </a:endParaRPr>
          </a:p>
          <a:p>
            <a:endParaRPr lang="en-US" dirty="0">
              <a:sym typeface="Wingdings" panose="05000000000000000000" pitchFamily="2" charset="2"/>
            </a:endParaRPr>
          </a:p>
        </p:txBody>
      </p:sp>
    </p:spTree>
    <p:extLst>
      <p:ext uri="{BB962C8B-B14F-4D97-AF65-F5344CB8AC3E}">
        <p14:creationId xmlns:p14="http://schemas.microsoft.com/office/powerpoint/2010/main" val="35781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Tuning-II</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a:t>
            </a:r>
            <a:r>
              <a:rPr lang="en-US" b="1" dirty="0" err="1">
                <a:solidFill>
                  <a:srgbClr val="FF0000"/>
                </a:solidFill>
              </a:rPr>
              <a:t>i%approx_level</a:t>
            </a:r>
            <a:r>
              <a:rPr lang="en-US" b="1" dirty="0">
                <a:solidFill>
                  <a:srgbClr val="FF0000"/>
                </a:solidFill>
              </a:rPr>
              <a:t> == 0) &amp;&amp; (trigger)</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pPr marL="0" indent="0">
              <a:buNone/>
            </a:pPr>
            <a:endParaRPr lang="en-US" b="1" dirty="0">
              <a:solidFill>
                <a:srgbClr val="FF0000"/>
              </a:solidFill>
            </a:endParaRPr>
          </a:p>
          <a:p>
            <a:r>
              <a:rPr lang="en-US" dirty="0"/>
              <a:t>Triggering only happens when the previous accuracy degrades a lot</a:t>
            </a:r>
          </a:p>
          <a:p>
            <a:r>
              <a:rPr lang="en-US" dirty="0" err="1">
                <a:sym typeface="Wingdings" panose="05000000000000000000" pitchFamily="2" charset="2"/>
              </a:rPr>
              <a:t>approx_level</a:t>
            </a:r>
            <a:r>
              <a:rPr lang="en-US" dirty="0">
                <a:sym typeface="Wingdings" panose="05000000000000000000" pitchFamily="2" charset="2"/>
              </a:rPr>
              <a:t> =10,</a:t>
            </a:r>
          </a:p>
          <a:p>
            <a:pPr lvl="1"/>
            <a:r>
              <a:rPr lang="en-US" dirty="0">
                <a:sym typeface="Wingdings" panose="05000000000000000000" pitchFamily="2" charset="2"/>
              </a:rPr>
              <a:t>3% (mean)</a:t>
            </a:r>
          </a:p>
          <a:p>
            <a:pPr lvl="1"/>
            <a:r>
              <a:rPr lang="en-US" dirty="0">
                <a:sym typeface="Wingdings" panose="05000000000000000000" pitchFamily="2" charset="2"/>
              </a:rPr>
              <a:t>&gt;8% (</a:t>
            </a:r>
            <a:r>
              <a:rPr lang="en-US" dirty="0" err="1">
                <a:sym typeface="Wingdings" panose="05000000000000000000" pitchFamily="2" charset="2"/>
              </a:rPr>
              <a:t>stdev</a:t>
            </a:r>
            <a:r>
              <a:rPr lang="en-US" dirty="0">
                <a:sym typeface="Wingdings" panose="05000000000000000000" pitchFamily="2" charset="2"/>
              </a:rPr>
              <a:t>)</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596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Tuning-III</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(trigger)</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pPr marL="0" indent="0">
              <a:buNone/>
            </a:pPr>
            <a:endParaRPr lang="en-US" b="1" dirty="0">
              <a:solidFill>
                <a:srgbClr val="FF0000"/>
              </a:solidFill>
            </a:endParaRPr>
          </a:p>
          <a:p>
            <a:r>
              <a:rPr lang="en-US" dirty="0"/>
              <a:t>Triggering only happens when the previous accuracy degrades a lot</a:t>
            </a:r>
          </a:p>
          <a:p>
            <a:pPr lvl="1"/>
            <a:r>
              <a:rPr lang="en-US" dirty="0">
                <a:sym typeface="Wingdings" panose="05000000000000000000" pitchFamily="2" charset="2"/>
              </a:rPr>
              <a:t>3.2% (mean)</a:t>
            </a:r>
          </a:p>
          <a:p>
            <a:pPr lvl="1"/>
            <a:r>
              <a:rPr lang="en-US" dirty="0">
                <a:sym typeface="Wingdings" panose="05000000000000000000" pitchFamily="2" charset="2"/>
              </a:rPr>
              <a:t>9% (</a:t>
            </a:r>
            <a:r>
              <a:rPr lang="en-US" dirty="0" err="1">
                <a:sym typeface="Wingdings" panose="05000000000000000000" pitchFamily="2" charset="2"/>
              </a:rPr>
              <a:t>stdev</a:t>
            </a:r>
            <a:r>
              <a:rPr lang="en-US" dirty="0">
                <a:sym typeface="Wingdings" panose="05000000000000000000" pitchFamily="2" charset="2"/>
              </a:rPr>
              <a:t>)</a:t>
            </a:r>
          </a:p>
          <a:p>
            <a:r>
              <a:rPr lang="en-US" dirty="0">
                <a:sym typeface="Wingdings" panose="05000000000000000000" pitchFamily="2" charset="2"/>
              </a:rPr>
              <a:t>How much degradation is concerning needs to be determined</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52015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Tuning-IV</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result = </a:t>
            </a:r>
            <a:r>
              <a:rPr lang="en-US" b="1" dirty="0" err="1">
                <a:solidFill>
                  <a:srgbClr val="FF0000"/>
                </a:solidFill>
              </a:rPr>
              <a:t>compute_avg_result</a:t>
            </a:r>
            <a:r>
              <a:rPr lang="en-US" b="1" dirty="0">
                <a:solidFill>
                  <a:srgbClr val="FF0000"/>
                </a:solidFill>
              </a:rPr>
              <a:t>(period)</a:t>
            </a:r>
          </a:p>
          <a:p>
            <a:pPr marL="0" indent="0">
              <a:buNone/>
            </a:pPr>
            <a:endParaRPr lang="en-US" b="1" dirty="0">
              <a:solidFill>
                <a:srgbClr val="FF0000"/>
              </a:solidFill>
            </a:endParaRP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18174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FC5DF-21B2-4C78-B399-AB67CEFB327A}"/>
              </a:ext>
            </a:extLst>
          </p:cNvPr>
          <p:cNvSpPr>
            <a:spLocks noGrp="1"/>
          </p:cNvSpPr>
          <p:nvPr>
            <p:ph type="title"/>
          </p:nvPr>
        </p:nvSpPr>
        <p:spPr>
          <a:xfrm>
            <a:off x="685546" y="2605850"/>
            <a:ext cx="10515600" cy="2852737"/>
          </a:xfrm>
        </p:spPr>
        <p:txBody>
          <a:bodyPr/>
          <a:lstStyle/>
          <a:p>
            <a:pPr algn="r"/>
            <a:r>
              <a:rPr lang="en-US" dirty="0"/>
              <a:t>Thank You.. </a:t>
            </a:r>
            <a:r>
              <a:rPr lang="en-US" dirty="0">
                <a:solidFill>
                  <a:srgbClr val="00B050"/>
                </a:solidFill>
                <a:sym typeface="Wingdings" panose="05000000000000000000" pitchFamily="2" charset="2"/>
              </a:rPr>
              <a:t></a:t>
            </a:r>
            <a:r>
              <a:rPr lang="en-US" dirty="0">
                <a:sym typeface="Wingdings" panose="05000000000000000000" pitchFamily="2" charset="2"/>
              </a:rPr>
              <a:t> </a:t>
            </a:r>
            <a:endParaRPr lang="en-US" dirty="0"/>
          </a:p>
        </p:txBody>
      </p:sp>
      <p:sp>
        <p:nvSpPr>
          <p:cNvPr id="6" name="Text Placeholder 5">
            <a:extLst>
              <a:ext uri="{FF2B5EF4-FFF2-40B4-BE49-F238E27FC236}">
                <a16:creationId xmlns:a16="http://schemas.microsoft.com/office/drawing/2014/main" id="{2BA6C851-FA42-424F-98E5-35BB8D98C0B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69852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77F2925-A10E-493E-9BA5-1DEEE594619B}"/>
              </a:ext>
            </a:extLst>
          </p:cNvPr>
          <p:cNvSpPr>
            <a:spLocks noGrp="1"/>
          </p:cNvSpPr>
          <p:nvPr>
            <p:ph idx="4294967295"/>
          </p:nvPr>
        </p:nvSpPr>
        <p:spPr>
          <a:xfrm>
            <a:off x="0" y="1825625"/>
            <a:ext cx="10515600" cy="4351338"/>
          </a:xfrm>
        </p:spPr>
        <p:txBody>
          <a:bodyPr/>
          <a:lstStyle/>
          <a:p>
            <a:pPr marL="0" indent="0">
              <a:buNone/>
            </a:pPr>
            <a:r>
              <a:rPr lang="en-US" dirty="0"/>
              <a:t> </a:t>
            </a:r>
          </a:p>
        </p:txBody>
      </p:sp>
      <p:graphicFrame>
        <p:nvGraphicFramePr>
          <p:cNvPr id="6" name="Table 5">
            <a:extLst>
              <a:ext uri="{FF2B5EF4-FFF2-40B4-BE49-F238E27FC236}">
                <a16:creationId xmlns:a16="http://schemas.microsoft.com/office/drawing/2014/main" id="{EB64DFE0-4BAE-4488-A77F-92D1EC4E0FC2}"/>
              </a:ext>
            </a:extLst>
          </p:cNvPr>
          <p:cNvGraphicFramePr>
            <a:graphicFrameLocks noGrp="1"/>
          </p:cNvGraphicFramePr>
          <p:nvPr/>
        </p:nvGraphicFramePr>
        <p:xfrm>
          <a:off x="754602" y="745723"/>
          <a:ext cx="11026064" cy="5376160"/>
        </p:xfrm>
        <a:graphic>
          <a:graphicData uri="http://schemas.openxmlformats.org/drawingml/2006/table">
            <a:tbl>
              <a:tblPr firstRow="1" bandRow="1">
                <a:tableStyleId>{5C22544A-7EE6-4342-B048-85BDC9FD1C3A}</a:tableStyleId>
              </a:tblPr>
              <a:tblGrid>
                <a:gridCol w="689129">
                  <a:extLst>
                    <a:ext uri="{9D8B030D-6E8A-4147-A177-3AD203B41FA5}">
                      <a16:colId xmlns:a16="http://schemas.microsoft.com/office/drawing/2014/main" val="1926648052"/>
                    </a:ext>
                  </a:extLst>
                </a:gridCol>
                <a:gridCol w="689129">
                  <a:extLst>
                    <a:ext uri="{9D8B030D-6E8A-4147-A177-3AD203B41FA5}">
                      <a16:colId xmlns:a16="http://schemas.microsoft.com/office/drawing/2014/main" val="2551518556"/>
                    </a:ext>
                  </a:extLst>
                </a:gridCol>
                <a:gridCol w="689129">
                  <a:extLst>
                    <a:ext uri="{9D8B030D-6E8A-4147-A177-3AD203B41FA5}">
                      <a16:colId xmlns:a16="http://schemas.microsoft.com/office/drawing/2014/main" val="2087731384"/>
                    </a:ext>
                  </a:extLst>
                </a:gridCol>
                <a:gridCol w="689129">
                  <a:extLst>
                    <a:ext uri="{9D8B030D-6E8A-4147-A177-3AD203B41FA5}">
                      <a16:colId xmlns:a16="http://schemas.microsoft.com/office/drawing/2014/main" val="2151583947"/>
                    </a:ext>
                  </a:extLst>
                </a:gridCol>
                <a:gridCol w="689129">
                  <a:extLst>
                    <a:ext uri="{9D8B030D-6E8A-4147-A177-3AD203B41FA5}">
                      <a16:colId xmlns:a16="http://schemas.microsoft.com/office/drawing/2014/main" val="1080270944"/>
                    </a:ext>
                  </a:extLst>
                </a:gridCol>
                <a:gridCol w="689129">
                  <a:extLst>
                    <a:ext uri="{9D8B030D-6E8A-4147-A177-3AD203B41FA5}">
                      <a16:colId xmlns:a16="http://schemas.microsoft.com/office/drawing/2014/main" val="528383731"/>
                    </a:ext>
                  </a:extLst>
                </a:gridCol>
                <a:gridCol w="588146">
                  <a:extLst>
                    <a:ext uri="{9D8B030D-6E8A-4147-A177-3AD203B41FA5}">
                      <a16:colId xmlns:a16="http://schemas.microsoft.com/office/drawing/2014/main" val="3302935092"/>
                    </a:ext>
                  </a:extLst>
                </a:gridCol>
                <a:gridCol w="630315">
                  <a:extLst>
                    <a:ext uri="{9D8B030D-6E8A-4147-A177-3AD203B41FA5}">
                      <a16:colId xmlns:a16="http://schemas.microsoft.com/office/drawing/2014/main" val="3077667327"/>
                    </a:ext>
                  </a:extLst>
                </a:gridCol>
                <a:gridCol w="848926">
                  <a:extLst>
                    <a:ext uri="{9D8B030D-6E8A-4147-A177-3AD203B41FA5}">
                      <a16:colId xmlns:a16="http://schemas.microsoft.com/office/drawing/2014/main" val="2673510537"/>
                    </a:ext>
                  </a:extLst>
                </a:gridCol>
                <a:gridCol w="766810">
                  <a:extLst>
                    <a:ext uri="{9D8B030D-6E8A-4147-A177-3AD203B41FA5}">
                      <a16:colId xmlns:a16="http://schemas.microsoft.com/office/drawing/2014/main" val="2579661162"/>
                    </a:ext>
                  </a:extLst>
                </a:gridCol>
                <a:gridCol w="611448">
                  <a:extLst>
                    <a:ext uri="{9D8B030D-6E8A-4147-A177-3AD203B41FA5}">
                      <a16:colId xmlns:a16="http://schemas.microsoft.com/office/drawing/2014/main" val="1140601158"/>
                    </a:ext>
                  </a:extLst>
                </a:gridCol>
                <a:gridCol w="689129">
                  <a:extLst>
                    <a:ext uri="{9D8B030D-6E8A-4147-A177-3AD203B41FA5}">
                      <a16:colId xmlns:a16="http://schemas.microsoft.com/office/drawing/2014/main" val="2988358441"/>
                    </a:ext>
                  </a:extLst>
                </a:gridCol>
                <a:gridCol w="689129">
                  <a:extLst>
                    <a:ext uri="{9D8B030D-6E8A-4147-A177-3AD203B41FA5}">
                      <a16:colId xmlns:a16="http://schemas.microsoft.com/office/drawing/2014/main" val="4229700640"/>
                    </a:ext>
                  </a:extLst>
                </a:gridCol>
                <a:gridCol w="689129">
                  <a:extLst>
                    <a:ext uri="{9D8B030D-6E8A-4147-A177-3AD203B41FA5}">
                      <a16:colId xmlns:a16="http://schemas.microsoft.com/office/drawing/2014/main" val="1275527894"/>
                    </a:ext>
                  </a:extLst>
                </a:gridCol>
                <a:gridCol w="689129">
                  <a:extLst>
                    <a:ext uri="{9D8B030D-6E8A-4147-A177-3AD203B41FA5}">
                      <a16:colId xmlns:a16="http://schemas.microsoft.com/office/drawing/2014/main" val="1281243547"/>
                    </a:ext>
                  </a:extLst>
                </a:gridCol>
                <a:gridCol w="689129">
                  <a:extLst>
                    <a:ext uri="{9D8B030D-6E8A-4147-A177-3AD203B41FA5}">
                      <a16:colId xmlns:a16="http://schemas.microsoft.com/office/drawing/2014/main" val="1700658853"/>
                    </a:ext>
                  </a:extLst>
                </a:gridCol>
              </a:tblGrid>
              <a:tr h="672020">
                <a:tc>
                  <a:txBody>
                    <a:bodyPr/>
                    <a:lstStyle/>
                    <a:p>
                      <a:pPr algn="ctr"/>
                      <a:endParaRPr lang="en-US" dirty="0"/>
                    </a:p>
                  </a:txBody>
                  <a:tcPr/>
                </a:tc>
                <a:tc gridSpan="3">
                  <a:txBody>
                    <a:bodyPr/>
                    <a:lstStyle/>
                    <a:p>
                      <a:pPr algn="ctr"/>
                      <a:r>
                        <a:rPr lang="en-US" dirty="0"/>
                        <a:t>Video</a:t>
                      </a:r>
                      <a:r>
                        <a:rPr lang="en-US" baseline="-25000" dirty="0"/>
                        <a:t>1</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Video</a:t>
                      </a:r>
                      <a:r>
                        <a:rPr lang="en-US" baseline="-25000" dirty="0"/>
                        <a:t>2</a:t>
                      </a:r>
                      <a:endParaRPr lang="en-US" dirty="0"/>
                    </a:p>
                    <a:p>
                      <a:pPr algn="ctr"/>
                      <a:endParaRPr lang="en-US" dirty="0"/>
                    </a:p>
                  </a:txBody>
                  <a:tcPr/>
                </a:tc>
                <a:tc hMerge="1">
                  <a:txBody>
                    <a:bodyPr/>
                    <a:lstStyle/>
                    <a:p>
                      <a:endParaRPr lang="en-US" dirty="0"/>
                    </a:p>
                  </a:txBody>
                  <a:tcPr/>
                </a:tc>
                <a:tc hMerge="1">
                  <a:txBody>
                    <a:bodyPr/>
                    <a:lstStyle/>
                    <a:p>
                      <a:endParaRPr lang="en-US"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Video</a:t>
                      </a:r>
                      <a:r>
                        <a:rPr lang="en-US" baseline="-25000" dirty="0"/>
                        <a:t>3</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Video</a:t>
                      </a:r>
                      <a:r>
                        <a:rPr lang="en-US" baseline="-25000" dirty="0"/>
                        <a:t>4</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All videos combined</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37527903"/>
                  </a:ext>
                </a:extLst>
              </a:tr>
              <a:tr h="672020">
                <a:tc>
                  <a:txBody>
                    <a:bodyPr/>
                    <a:lstStyle/>
                    <a:p>
                      <a:pPr algn="ctr"/>
                      <a:r>
                        <a:rPr lang="en-US" b="1" dirty="0"/>
                        <a:t>Train set</a:t>
                      </a:r>
                    </a:p>
                  </a:txBody>
                  <a:tcPr/>
                </a:tc>
                <a:tc gridSpan="3">
                  <a:txBody>
                    <a:bodyPr/>
                    <a:lstStyle/>
                    <a:p>
                      <a:pPr algn="ctr"/>
                      <a:r>
                        <a:rPr lang="en-US" dirty="0"/>
                        <a:t>166</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178</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142</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95</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584</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46427369"/>
                  </a:ext>
                </a:extLst>
              </a:tr>
              <a:tr h="672020">
                <a:tc>
                  <a:txBody>
                    <a:bodyPr/>
                    <a:lstStyle/>
                    <a:p>
                      <a:pPr algn="ctr"/>
                      <a:r>
                        <a:rPr lang="en-US" b="1" dirty="0"/>
                        <a:t>Test set</a:t>
                      </a:r>
                    </a:p>
                  </a:txBody>
                  <a:tcPr/>
                </a:tc>
                <a:tc gridSpan="3">
                  <a:txBody>
                    <a:bodyPr/>
                    <a:lstStyle/>
                    <a:p>
                      <a:pPr algn="ctr"/>
                      <a:r>
                        <a:rPr lang="en-US" dirty="0"/>
                        <a:t>83</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88</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72</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47</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a:t>290</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261174642"/>
                  </a:ext>
                </a:extLst>
              </a:tr>
              <a:tr h="672020">
                <a:tc>
                  <a:txBody>
                    <a:bodyPr/>
                    <a:lstStyle/>
                    <a:p>
                      <a:pPr algn="ctr"/>
                      <a:endParaRPr lang="en-US" b="1" dirty="0"/>
                    </a:p>
                  </a:txBody>
                  <a:tcPr/>
                </a:tc>
                <a:tc>
                  <a:txBody>
                    <a:bodyPr/>
                    <a:lstStyle/>
                    <a:p>
                      <a:pPr algn="ctr"/>
                      <a:r>
                        <a:rPr lang="en-US" b="1" dirty="0"/>
                        <a:t>BC</a:t>
                      </a:r>
                    </a:p>
                  </a:txBody>
                  <a:tcPr>
                    <a:solidFill>
                      <a:schemeClr val="accent2">
                        <a:lumMod val="60000"/>
                        <a:lumOff val="40000"/>
                      </a:schemeClr>
                    </a:solidFill>
                  </a:tcPr>
                </a:tc>
                <a:tc>
                  <a:txBody>
                    <a:bodyPr/>
                    <a:lstStyle/>
                    <a:p>
                      <a:pPr algn="ctr"/>
                      <a:r>
                        <a:rPr lang="en-US" b="1" dirty="0"/>
                        <a:t>DT</a:t>
                      </a:r>
                    </a:p>
                  </a:txBody>
                  <a:tcPr>
                    <a:solidFill>
                      <a:schemeClr val="accent6">
                        <a:lumMod val="60000"/>
                        <a:lumOff val="40000"/>
                      </a:schemeClr>
                    </a:solidFill>
                  </a:tcPr>
                </a:tc>
                <a:tc>
                  <a:txBody>
                    <a:bodyPr/>
                    <a:lstStyle/>
                    <a:p>
                      <a:pPr algn="ctr"/>
                      <a:r>
                        <a:rPr lang="en-US" b="1" dirty="0">
                          <a:solidFill>
                            <a:srgbClr val="FF0000"/>
                          </a:solidFill>
                        </a:rPr>
                        <a:t>LR</a:t>
                      </a:r>
                    </a:p>
                  </a:txBody>
                  <a:tcPr>
                    <a:solidFill>
                      <a:schemeClr val="accent1">
                        <a:lumMod val="60000"/>
                        <a:lumOff val="40000"/>
                      </a:schemeClr>
                    </a:solidFill>
                  </a:tcPr>
                </a:tc>
                <a:tc>
                  <a:txBody>
                    <a:bodyPr/>
                    <a:lstStyle/>
                    <a:p>
                      <a:pPr algn="ctr"/>
                      <a:r>
                        <a:rPr lang="en-US" b="1" dirty="0"/>
                        <a:t>BC</a:t>
                      </a:r>
                    </a:p>
                  </a:txBody>
                  <a:tcPr>
                    <a:solidFill>
                      <a:schemeClr val="accent2">
                        <a:lumMod val="60000"/>
                        <a:lumOff val="40000"/>
                      </a:schemeClr>
                    </a:solidFill>
                  </a:tcPr>
                </a:tc>
                <a:tc>
                  <a:txBody>
                    <a:bodyPr/>
                    <a:lstStyle/>
                    <a:p>
                      <a:pPr algn="ctr"/>
                      <a:r>
                        <a:rPr lang="en-US" b="1" dirty="0"/>
                        <a:t>DT</a:t>
                      </a:r>
                    </a:p>
                  </a:txBody>
                  <a:tcPr>
                    <a:solidFill>
                      <a:schemeClr val="accent6">
                        <a:lumMod val="60000"/>
                        <a:lumOff val="40000"/>
                      </a:schemeClr>
                    </a:solidFill>
                  </a:tcPr>
                </a:tc>
                <a:tc>
                  <a:txBody>
                    <a:bodyPr/>
                    <a:lstStyle/>
                    <a:p>
                      <a:pPr algn="ctr"/>
                      <a:r>
                        <a:rPr lang="en-US" b="1" dirty="0">
                          <a:solidFill>
                            <a:srgbClr val="FF0000"/>
                          </a:solidFill>
                        </a:rPr>
                        <a:t>LR</a:t>
                      </a:r>
                    </a:p>
                  </a:txBody>
                  <a:tcPr>
                    <a:solidFill>
                      <a:schemeClr val="accent1">
                        <a:lumMod val="60000"/>
                        <a:lumOff val="40000"/>
                      </a:schemeClr>
                    </a:solidFill>
                  </a:tcPr>
                </a:tc>
                <a:tc>
                  <a:txBody>
                    <a:bodyPr/>
                    <a:lstStyle/>
                    <a:p>
                      <a:pPr algn="ctr"/>
                      <a:r>
                        <a:rPr lang="en-US" b="1" dirty="0"/>
                        <a:t>BC</a:t>
                      </a:r>
                    </a:p>
                  </a:txBody>
                  <a:tcPr>
                    <a:solidFill>
                      <a:schemeClr val="accent2">
                        <a:lumMod val="60000"/>
                        <a:lumOff val="40000"/>
                      </a:schemeClr>
                    </a:solidFill>
                  </a:tcPr>
                </a:tc>
                <a:tc>
                  <a:txBody>
                    <a:bodyPr/>
                    <a:lstStyle/>
                    <a:p>
                      <a:pPr algn="ctr"/>
                      <a:r>
                        <a:rPr lang="en-US" b="1" dirty="0"/>
                        <a:t>DT</a:t>
                      </a:r>
                    </a:p>
                  </a:txBody>
                  <a:tcPr>
                    <a:solidFill>
                      <a:schemeClr val="accent6">
                        <a:lumMod val="60000"/>
                        <a:lumOff val="40000"/>
                      </a:schemeClr>
                    </a:solidFill>
                  </a:tcPr>
                </a:tc>
                <a:tc>
                  <a:txBody>
                    <a:bodyPr/>
                    <a:lstStyle/>
                    <a:p>
                      <a:pPr algn="ctr"/>
                      <a:r>
                        <a:rPr lang="en-US" b="1" dirty="0">
                          <a:solidFill>
                            <a:srgbClr val="FF0000"/>
                          </a:solidFill>
                        </a:rPr>
                        <a:t>LR</a:t>
                      </a:r>
                    </a:p>
                  </a:txBody>
                  <a:tcPr>
                    <a:solidFill>
                      <a:schemeClr val="accent1">
                        <a:lumMod val="60000"/>
                        <a:lumOff val="40000"/>
                      </a:schemeClr>
                    </a:solidFill>
                  </a:tcPr>
                </a:tc>
                <a:tc>
                  <a:txBody>
                    <a:bodyPr/>
                    <a:lstStyle/>
                    <a:p>
                      <a:pPr algn="ctr"/>
                      <a:r>
                        <a:rPr lang="en-US" b="1" dirty="0"/>
                        <a:t>BC</a:t>
                      </a:r>
                    </a:p>
                  </a:txBody>
                  <a:tcPr>
                    <a:solidFill>
                      <a:schemeClr val="accent2">
                        <a:lumMod val="60000"/>
                        <a:lumOff val="40000"/>
                      </a:schemeClr>
                    </a:solidFill>
                  </a:tcPr>
                </a:tc>
                <a:tc>
                  <a:txBody>
                    <a:bodyPr/>
                    <a:lstStyle/>
                    <a:p>
                      <a:pPr algn="ctr"/>
                      <a:r>
                        <a:rPr lang="en-US" b="1" dirty="0"/>
                        <a:t>DT</a:t>
                      </a:r>
                    </a:p>
                  </a:txBody>
                  <a:tcPr>
                    <a:solidFill>
                      <a:schemeClr val="accent6">
                        <a:lumMod val="60000"/>
                        <a:lumOff val="40000"/>
                      </a:schemeClr>
                    </a:solidFill>
                  </a:tcPr>
                </a:tc>
                <a:tc>
                  <a:txBody>
                    <a:bodyPr/>
                    <a:lstStyle/>
                    <a:p>
                      <a:pPr algn="ctr"/>
                      <a:r>
                        <a:rPr lang="en-US" b="1" dirty="0">
                          <a:solidFill>
                            <a:srgbClr val="FF0000"/>
                          </a:solidFill>
                        </a:rPr>
                        <a:t>LR</a:t>
                      </a:r>
                    </a:p>
                  </a:txBody>
                  <a:tcPr>
                    <a:solidFill>
                      <a:schemeClr val="accent1">
                        <a:lumMod val="60000"/>
                        <a:lumOff val="40000"/>
                      </a:schemeClr>
                    </a:solidFill>
                  </a:tcPr>
                </a:tc>
                <a:tc>
                  <a:txBody>
                    <a:bodyPr/>
                    <a:lstStyle/>
                    <a:p>
                      <a:pPr algn="ctr"/>
                      <a:r>
                        <a:rPr lang="en-US" b="1" dirty="0"/>
                        <a:t>BC</a:t>
                      </a:r>
                    </a:p>
                  </a:txBody>
                  <a:tcPr>
                    <a:solidFill>
                      <a:schemeClr val="accent2">
                        <a:lumMod val="60000"/>
                        <a:lumOff val="40000"/>
                      </a:schemeClr>
                    </a:solidFill>
                  </a:tcPr>
                </a:tc>
                <a:tc>
                  <a:txBody>
                    <a:bodyPr/>
                    <a:lstStyle/>
                    <a:p>
                      <a:pPr algn="ctr"/>
                      <a:r>
                        <a:rPr lang="en-US" b="1" dirty="0">
                          <a:solidFill>
                            <a:srgbClr val="FF0000"/>
                          </a:solidFill>
                        </a:rPr>
                        <a:t>DT</a:t>
                      </a:r>
                    </a:p>
                  </a:txBody>
                  <a:tcPr>
                    <a:solidFill>
                      <a:schemeClr val="accent6">
                        <a:lumMod val="60000"/>
                        <a:lumOff val="40000"/>
                      </a:schemeClr>
                    </a:solidFill>
                  </a:tcPr>
                </a:tc>
                <a:tc>
                  <a:txBody>
                    <a:bodyPr/>
                    <a:lstStyle/>
                    <a:p>
                      <a:pPr algn="ctr"/>
                      <a:r>
                        <a:rPr lang="en-US" b="1" dirty="0"/>
                        <a:t>LR</a:t>
                      </a:r>
                    </a:p>
                  </a:txBody>
                  <a:tcPr>
                    <a:solidFill>
                      <a:schemeClr val="accent1">
                        <a:lumMod val="60000"/>
                        <a:lumOff val="40000"/>
                      </a:schemeClr>
                    </a:solidFill>
                  </a:tcPr>
                </a:tc>
                <a:extLst>
                  <a:ext uri="{0D108BD9-81ED-4DB2-BD59-A6C34878D82A}">
                    <a16:rowId xmlns:a16="http://schemas.microsoft.com/office/drawing/2014/main" val="4118018520"/>
                  </a:ext>
                </a:extLst>
              </a:tr>
              <a:tr h="672020">
                <a:tc>
                  <a:txBody>
                    <a:bodyPr/>
                    <a:lstStyle/>
                    <a:p>
                      <a:pPr algn="ctr"/>
                      <a:r>
                        <a:rPr lang="en-US" b="1" dirty="0"/>
                        <a:t>Top-5</a:t>
                      </a:r>
                    </a:p>
                  </a:txBody>
                  <a:tcPr/>
                </a:tc>
                <a:tc>
                  <a:txBody>
                    <a:bodyPr/>
                    <a:lstStyle/>
                    <a:p>
                      <a:pPr algn="ctr"/>
                      <a:r>
                        <a:rPr lang="en-US" dirty="0"/>
                        <a:t>14</a:t>
                      </a:r>
                    </a:p>
                  </a:txBody>
                  <a:tcPr>
                    <a:solidFill>
                      <a:schemeClr val="accent2">
                        <a:lumMod val="60000"/>
                        <a:lumOff val="40000"/>
                      </a:schemeClr>
                    </a:solidFill>
                  </a:tcPr>
                </a:tc>
                <a:tc>
                  <a:txBody>
                    <a:bodyPr/>
                    <a:lstStyle/>
                    <a:p>
                      <a:pPr algn="ctr"/>
                      <a:r>
                        <a:rPr lang="en-US" dirty="0"/>
                        <a:t>19</a:t>
                      </a:r>
                    </a:p>
                  </a:txBody>
                  <a:tcPr>
                    <a:solidFill>
                      <a:schemeClr val="accent6">
                        <a:lumMod val="60000"/>
                        <a:lumOff val="40000"/>
                      </a:schemeClr>
                    </a:solidFill>
                  </a:tcPr>
                </a:tc>
                <a:tc>
                  <a:txBody>
                    <a:bodyPr/>
                    <a:lstStyle/>
                    <a:p>
                      <a:pPr algn="ctr"/>
                      <a:r>
                        <a:rPr lang="en-US" dirty="0">
                          <a:solidFill>
                            <a:srgbClr val="FF0000"/>
                          </a:solidFill>
                        </a:rPr>
                        <a:t>22</a:t>
                      </a:r>
                    </a:p>
                  </a:txBody>
                  <a:tcPr>
                    <a:solidFill>
                      <a:schemeClr val="accent1">
                        <a:lumMod val="60000"/>
                        <a:lumOff val="40000"/>
                      </a:schemeClr>
                    </a:solidFill>
                  </a:tcPr>
                </a:tc>
                <a:tc>
                  <a:txBody>
                    <a:bodyPr/>
                    <a:lstStyle/>
                    <a:p>
                      <a:pPr algn="ctr"/>
                      <a:r>
                        <a:rPr lang="en-US" dirty="0"/>
                        <a:t>18</a:t>
                      </a:r>
                    </a:p>
                  </a:txBody>
                  <a:tcPr>
                    <a:solidFill>
                      <a:schemeClr val="accent2">
                        <a:lumMod val="60000"/>
                        <a:lumOff val="40000"/>
                      </a:schemeClr>
                    </a:solidFill>
                  </a:tcPr>
                </a:tc>
                <a:tc>
                  <a:txBody>
                    <a:bodyPr/>
                    <a:lstStyle/>
                    <a:p>
                      <a:pPr algn="ctr"/>
                      <a:r>
                        <a:rPr lang="en-US" dirty="0"/>
                        <a:t>15</a:t>
                      </a:r>
                    </a:p>
                  </a:txBody>
                  <a:tcPr>
                    <a:solidFill>
                      <a:schemeClr val="accent6">
                        <a:lumMod val="60000"/>
                        <a:lumOff val="40000"/>
                      </a:schemeClr>
                    </a:solidFill>
                  </a:tcPr>
                </a:tc>
                <a:tc>
                  <a:txBody>
                    <a:bodyPr/>
                    <a:lstStyle/>
                    <a:p>
                      <a:pPr algn="ctr"/>
                      <a:r>
                        <a:rPr lang="en-US" dirty="0">
                          <a:solidFill>
                            <a:srgbClr val="FF0000"/>
                          </a:solidFill>
                        </a:rPr>
                        <a:t>51</a:t>
                      </a:r>
                    </a:p>
                  </a:txBody>
                  <a:tcPr>
                    <a:solidFill>
                      <a:schemeClr val="accent1">
                        <a:lumMod val="60000"/>
                        <a:lumOff val="40000"/>
                      </a:schemeClr>
                    </a:solidFill>
                  </a:tcPr>
                </a:tc>
                <a:tc>
                  <a:txBody>
                    <a:bodyPr/>
                    <a:lstStyle/>
                    <a:p>
                      <a:pPr algn="ctr"/>
                      <a:r>
                        <a:rPr lang="en-US" dirty="0"/>
                        <a:t>6</a:t>
                      </a:r>
                    </a:p>
                  </a:txBody>
                  <a:tcPr>
                    <a:solidFill>
                      <a:schemeClr val="accent2">
                        <a:lumMod val="60000"/>
                        <a:lumOff val="40000"/>
                      </a:schemeClr>
                    </a:solidFill>
                  </a:tcPr>
                </a:tc>
                <a:tc>
                  <a:txBody>
                    <a:bodyPr/>
                    <a:lstStyle/>
                    <a:p>
                      <a:pPr algn="ctr"/>
                      <a:r>
                        <a:rPr lang="en-US" dirty="0"/>
                        <a:t>12</a:t>
                      </a:r>
                    </a:p>
                  </a:txBody>
                  <a:tcPr>
                    <a:solidFill>
                      <a:schemeClr val="accent6">
                        <a:lumMod val="60000"/>
                        <a:lumOff val="40000"/>
                      </a:schemeClr>
                    </a:solidFill>
                  </a:tcPr>
                </a:tc>
                <a:tc>
                  <a:txBody>
                    <a:bodyPr/>
                    <a:lstStyle/>
                    <a:p>
                      <a:pPr algn="ctr"/>
                      <a:r>
                        <a:rPr lang="en-US" dirty="0">
                          <a:solidFill>
                            <a:srgbClr val="FF0000"/>
                          </a:solidFill>
                        </a:rPr>
                        <a:t>22</a:t>
                      </a:r>
                    </a:p>
                  </a:txBody>
                  <a:tcPr>
                    <a:solidFill>
                      <a:schemeClr val="accent1">
                        <a:lumMod val="60000"/>
                        <a:lumOff val="40000"/>
                      </a:schemeClr>
                    </a:solidFill>
                  </a:tcPr>
                </a:tc>
                <a:tc>
                  <a:txBody>
                    <a:bodyPr/>
                    <a:lstStyle/>
                    <a:p>
                      <a:pPr algn="ctr"/>
                      <a:r>
                        <a:rPr lang="en-US" dirty="0"/>
                        <a:t>17</a:t>
                      </a:r>
                    </a:p>
                  </a:txBody>
                  <a:tcPr>
                    <a:solidFill>
                      <a:schemeClr val="accent2">
                        <a:lumMod val="60000"/>
                        <a:lumOff val="40000"/>
                      </a:schemeClr>
                    </a:solidFill>
                  </a:tcPr>
                </a:tc>
                <a:tc>
                  <a:txBody>
                    <a:bodyPr/>
                    <a:lstStyle/>
                    <a:p>
                      <a:pPr algn="ctr"/>
                      <a:r>
                        <a:rPr lang="en-US" dirty="0"/>
                        <a:t>2</a:t>
                      </a:r>
                    </a:p>
                  </a:txBody>
                  <a:tcPr>
                    <a:solidFill>
                      <a:schemeClr val="accent6">
                        <a:lumMod val="60000"/>
                        <a:lumOff val="40000"/>
                      </a:schemeClr>
                    </a:solidFill>
                  </a:tcPr>
                </a:tc>
                <a:tc>
                  <a:txBody>
                    <a:bodyPr/>
                    <a:lstStyle/>
                    <a:p>
                      <a:pPr algn="ctr"/>
                      <a:r>
                        <a:rPr lang="en-US" dirty="0">
                          <a:solidFill>
                            <a:srgbClr val="FF0000"/>
                          </a:solidFill>
                        </a:rPr>
                        <a:t>15</a:t>
                      </a:r>
                    </a:p>
                  </a:txBody>
                  <a:tcPr>
                    <a:solidFill>
                      <a:schemeClr val="accent1">
                        <a:lumMod val="60000"/>
                        <a:lumOff val="40000"/>
                      </a:schemeClr>
                    </a:solidFill>
                  </a:tcPr>
                </a:tc>
                <a:tc>
                  <a:txBody>
                    <a:bodyPr/>
                    <a:lstStyle/>
                    <a:p>
                      <a:pPr algn="ctr"/>
                      <a:r>
                        <a:rPr lang="en-US" dirty="0"/>
                        <a:t>75</a:t>
                      </a:r>
                    </a:p>
                  </a:txBody>
                  <a:tcPr>
                    <a:solidFill>
                      <a:schemeClr val="accent2">
                        <a:lumMod val="60000"/>
                        <a:lumOff val="40000"/>
                      </a:schemeClr>
                    </a:solidFill>
                  </a:tcPr>
                </a:tc>
                <a:tc>
                  <a:txBody>
                    <a:bodyPr/>
                    <a:lstStyle/>
                    <a:p>
                      <a:pPr algn="ctr"/>
                      <a:r>
                        <a:rPr lang="en-US" dirty="0">
                          <a:solidFill>
                            <a:srgbClr val="FF0000"/>
                          </a:solidFill>
                        </a:rPr>
                        <a:t>49</a:t>
                      </a:r>
                    </a:p>
                  </a:txBody>
                  <a:tcPr>
                    <a:solidFill>
                      <a:schemeClr val="accent6">
                        <a:lumMod val="60000"/>
                        <a:lumOff val="40000"/>
                      </a:schemeClr>
                    </a:solidFill>
                  </a:tcPr>
                </a:tc>
                <a:tc>
                  <a:txBody>
                    <a:bodyPr/>
                    <a:lstStyle/>
                    <a:p>
                      <a:pPr algn="ctr"/>
                      <a:r>
                        <a:rPr lang="en-US" dirty="0"/>
                        <a:t>56</a:t>
                      </a:r>
                    </a:p>
                  </a:txBody>
                  <a:tcPr>
                    <a:solidFill>
                      <a:schemeClr val="accent1">
                        <a:lumMod val="60000"/>
                        <a:lumOff val="40000"/>
                      </a:schemeClr>
                    </a:solidFill>
                  </a:tcPr>
                </a:tc>
                <a:extLst>
                  <a:ext uri="{0D108BD9-81ED-4DB2-BD59-A6C34878D82A}">
                    <a16:rowId xmlns:a16="http://schemas.microsoft.com/office/drawing/2014/main" val="2633147176"/>
                  </a:ext>
                </a:extLst>
              </a:tr>
              <a:tr h="672020">
                <a:tc>
                  <a:txBody>
                    <a:bodyPr/>
                    <a:lstStyle/>
                    <a:p>
                      <a:pPr algn="ctr"/>
                      <a:r>
                        <a:rPr lang="en-US" b="1" dirty="0"/>
                        <a:t>Top-10</a:t>
                      </a:r>
                    </a:p>
                  </a:txBody>
                  <a:tcPr/>
                </a:tc>
                <a:tc>
                  <a:txBody>
                    <a:bodyPr/>
                    <a:lstStyle/>
                    <a:p>
                      <a:pPr algn="ctr"/>
                      <a:r>
                        <a:rPr lang="en-US" dirty="0"/>
                        <a:t>24</a:t>
                      </a:r>
                    </a:p>
                  </a:txBody>
                  <a:tcPr>
                    <a:solidFill>
                      <a:schemeClr val="accent2">
                        <a:lumMod val="60000"/>
                        <a:lumOff val="40000"/>
                      </a:schemeClr>
                    </a:solidFill>
                  </a:tcPr>
                </a:tc>
                <a:tc>
                  <a:txBody>
                    <a:bodyPr/>
                    <a:lstStyle/>
                    <a:p>
                      <a:pPr algn="ctr"/>
                      <a:r>
                        <a:rPr lang="en-US" dirty="0"/>
                        <a:t>30</a:t>
                      </a:r>
                    </a:p>
                  </a:txBody>
                  <a:tcPr>
                    <a:solidFill>
                      <a:schemeClr val="accent6">
                        <a:lumMod val="60000"/>
                        <a:lumOff val="40000"/>
                      </a:schemeClr>
                    </a:solidFill>
                  </a:tcPr>
                </a:tc>
                <a:tc>
                  <a:txBody>
                    <a:bodyPr/>
                    <a:lstStyle/>
                    <a:p>
                      <a:pPr algn="ctr"/>
                      <a:r>
                        <a:rPr lang="en-US" dirty="0">
                          <a:solidFill>
                            <a:srgbClr val="FF0000"/>
                          </a:solidFill>
                        </a:rPr>
                        <a:t>37</a:t>
                      </a:r>
                    </a:p>
                  </a:txBody>
                  <a:tcPr>
                    <a:solidFill>
                      <a:schemeClr val="accent1">
                        <a:lumMod val="60000"/>
                        <a:lumOff val="40000"/>
                      </a:schemeClr>
                    </a:solidFill>
                  </a:tcPr>
                </a:tc>
                <a:tc>
                  <a:txBody>
                    <a:bodyPr/>
                    <a:lstStyle/>
                    <a:p>
                      <a:pPr algn="ctr"/>
                      <a:r>
                        <a:rPr lang="en-US" dirty="0"/>
                        <a:t>32</a:t>
                      </a:r>
                    </a:p>
                  </a:txBody>
                  <a:tcPr>
                    <a:solidFill>
                      <a:schemeClr val="accent2">
                        <a:lumMod val="60000"/>
                        <a:lumOff val="40000"/>
                      </a:schemeClr>
                    </a:solidFill>
                  </a:tcPr>
                </a:tc>
                <a:tc>
                  <a:txBody>
                    <a:bodyPr/>
                    <a:lstStyle/>
                    <a:p>
                      <a:pPr algn="ctr"/>
                      <a:r>
                        <a:rPr lang="en-US" dirty="0"/>
                        <a:t>27</a:t>
                      </a:r>
                    </a:p>
                  </a:txBody>
                  <a:tcPr>
                    <a:solidFill>
                      <a:schemeClr val="accent6">
                        <a:lumMod val="60000"/>
                        <a:lumOff val="40000"/>
                      </a:schemeClr>
                    </a:solidFill>
                  </a:tcPr>
                </a:tc>
                <a:tc>
                  <a:txBody>
                    <a:bodyPr/>
                    <a:lstStyle/>
                    <a:p>
                      <a:pPr algn="ctr"/>
                      <a:r>
                        <a:rPr lang="en-US" dirty="0">
                          <a:solidFill>
                            <a:srgbClr val="FF0000"/>
                          </a:solidFill>
                        </a:rPr>
                        <a:t>62</a:t>
                      </a:r>
                    </a:p>
                  </a:txBody>
                  <a:tcPr>
                    <a:solidFill>
                      <a:schemeClr val="accent1">
                        <a:lumMod val="60000"/>
                        <a:lumOff val="40000"/>
                      </a:schemeClr>
                    </a:solidFill>
                  </a:tcPr>
                </a:tc>
                <a:tc>
                  <a:txBody>
                    <a:bodyPr/>
                    <a:lstStyle/>
                    <a:p>
                      <a:pPr algn="ctr"/>
                      <a:r>
                        <a:rPr lang="en-US" dirty="0"/>
                        <a:t>15</a:t>
                      </a:r>
                    </a:p>
                  </a:txBody>
                  <a:tcPr>
                    <a:solidFill>
                      <a:schemeClr val="accent2">
                        <a:lumMod val="60000"/>
                        <a:lumOff val="40000"/>
                      </a:schemeClr>
                    </a:solidFill>
                  </a:tcPr>
                </a:tc>
                <a:tc>
                  <a:txBody>
                    <a:bodyPr/>
                    <a:lstStyle/>
                    <a:p>
                      <a:pPr algn="ctr"/>
                      <a:r>
                        <a:rPr lang="en-US" dirty="0"/>
                        <a:t>26</a:t>
                      </a:r>
                    </a:p>
                  </a:txBody>
                  <a:tcPr>
                    <a:solidFill>
                      <a:schemeClr val="accent6">
                        <a:lumMod val="60000"/>
                        <a:lumOff val="40000"/>
                      </a:schemeClr>
                    </a:solidFill>
                  </a:tcPr>
                </a:tc>
                <a:tc>
                  <a:txBody>
                    <a:bodyPr/>
                    <a:lstStyle/>
                    <a:p>
                      <a:pPr algn="ctr"/>
                      <a:r>
                        <a:rPr lang="en-US" dirty="0">
                          <a:solidFill>
                            <a:srgbClr val="FF0000"/>
                          </a:solidFill>
                        </a:rPr>
                        <a:t>32</a:t>
                      </a:r>
                    </a:p>
                  </a:txBody>
                  <a:tcPr>
                    <a:solidFill>
                      <a:schemeClr val="accent1">
                        <a:lumMod val="60000"/>
                        <a:lumOff val="40000"/>
                      </a:schemeClr>
                    </a:solidFill>
                  </a:tcPr>
                </a:tc>
                <a:tc>
                  <a:txBody>
                    <a:bodyPr/>
                    <a:lstStyle/>
                    <a:p>
                      <a:pPr algn="ctr"/>
                      <a:r>
                        <a:rPr lang="en-US" dirty="0"/>
                        <a:t>22</a:t>
                      </a:r>
                    </a:p>
                  </a:txBody>
                  <a:tcPr>
                    <a:solidFill>
                      <a:schemeClr val="accent2">
                        <a:lumMod val="60000"/>
                        <a:lumOff val="40000"/>
                      </a:schemeClr>
                    </a:solidFill>
                  </a:tcPr>
                </a:tc>
                <a:tc>
                  <a:txBody>
                    <a:bodyPr/>
                    <a:lstStyle/>
                    <a:p>
                      <a:pPr algn="ctr"/>
                      <a:r>
                        <a:rPr lang="en-US" dirty="0"/>
                        <a:t>3</a:t>
                      </a:r>
                    </a:p>
                  </a:txBody>
                  <a:tcPr>
                    <a:solidFill>
                      <a:schemeClr val="accent6">
                        <a:lumMod val="60000"/>
                        <a:lumOff val="40000"/>
                      </a:schemeClr>
                    </a:solidFill>
                  </a:tcPr>
                </a:tc>
                <a:tc>
                  <a:txBody>
                    <a:bodyPr/>
                    <a:lstStyle/>
                    <a:p>
                      <a:pPr algn="ctr"/>
                      <a:r>
                        <a:rPr lang="en-US" dirty="0">
                          <a:solidFill>
                            <a:srgbClr val="FF0000"/>
                          </a:solidFill>
                        </a:rPr>
                        <a:t>22</a:t>
                      </a:r>
                    </a:p>
                  </a:txBody>
                  <a:tcPr>
                    <a:solidFill>
                      <a:schemeClr val="accent1">
                        <a:lumMod val="60000"/>
                        <a:lumOff val="40000"/>
                      </a:schemeClr>
                    </a:solidFill>
                  </a:tcPr>
                </a:tc>
                <a:tc>
                  <a:txBody>
                    <a:bodyPr/>
                    <a:lstStyle/>
                    <a:p>
                      <a:pPr algn="ctr"/>
                      <a:r>
                        <a:rPr lang="en-US" dirty="0"/>
                        <a:t>111</a:t>
                      </a:r>
                    </a:p>
                  </a:txBody>
                  <a:tcPr>
                    <a:solidFill>
                      <a:schemeClr val="accent2">
                        <a:lumMod val="60000"/>
                        <a:lumOff val="40000"/>
                      </a:schemeClr>
                    </a:solidFill>
                  </a:tcPr>
                </a:tc>
                <a:tc>
                  <a:txBody>
                    <a:bodyPr/>
                    <a:lstStyle/>
                    <a:p>
                      <a:pPr algn="ctr"/>
                      <a:r>
                        <a:rPr lang="en-US" dirty="0">
                          <a:solidFill>
                            <a:srgbClr val="FF0000"/>
                          </a:solidFill>
                        </a:rPr>
                        <a:t>85</a:t>
                      </a:r>
                    </a:p>
                  </a:txBody>
                  <a:tcPr>
                    <a:solidFill>
                      <a:schemeClr val="accent6">
                        <a:lumMod val="60000"/>
                        <a:lumOff val="40000"/>
                      </a:schemeClr>
                    </a:solidFill>
                  </a:tcPr>
                </a:tc>
                <a:tc>
                  <a:txBody>
                    <a:bodyPr/>
                    <a:lstStyle/>
                    <a:p>
                      <a:pPr algn="ctr"/>
                      <a:r>
                        <a:rPr lang="en-US" dirty="0"/>
                        <a:t>76</a:t>
                      </a:r>
                    </a:p>
                  </a:txBody>
                  <a:tcPr>
                    <a:solidFill>
                      <a:schemeClr val="accent1">
                        <a:lumMod val="60000"/>
                        <a:lumOff val="40000"/>
                      </a:schemeClr>
                    </a:solidFill>
                  </a:tcPr>
                </a:tc>
                <a:extLst>
                  <a:ext uri="{0D108BD9-81ED-4DB2-BD59-A6C34878D82A}">
                    <a16:rowId xmlns:a16="http://schemas.microsoft.com/office/drawing/2014/main" val="4048534405"/>
                  </a:ext>
                </a:extLst>
              </a:tr>
              <a:tr h="672020">
                <a:tc>
                  <a:txBody>
                    <a:bodyPr/>
                    <a:lstStyle/>
                    <a:p>
                      <a:pPr algn="ctr"/>
                      <a:r>
                        <a:rPr lang="en-US" b="1" dirty="0"/>
                        <a:t>Top-20</a:t>
                      </a:r>
                    </a:p>
                  </a:txBody>
                  <a:tcPr/>
                </a:tc>
                <a:tc>
                  <a:txBody>
                    <a:bodyPr/>
                    <a:lstStyle/>
                    <a:p>
                      <a:pPr algn="ctr"/>
                      <a:r>
                        <a:rPr lang="en-US" dirty="0"/>
                        <a:t>50</a:t>
                      </a:r>
                    </a:p>
                  </a:txBody>
                  <a:tcPr>
                    <a:solidFill>
                      <a:schemeClr val="accent2">
                        <a:lumMod val="60000"/>
                        <a:lumOff val="40000"/>
                      </a:schemeClr>
                    </a:solidFill>
                  </a:tcPr>
                </a:tc>
                <a:tc>
                  <a:txBody>
                    <a:bodyPr/>
                    <a:lstStyle/>
                    <a:p>
                      <a:pPr algn="ctr"/>
                      <a:r>
                        <a:rPr lang="en-US" dirty="0"/>
                        <a:t>50</a:t>
                      </a:r>
                    </a:p>
                  </a:txBody>
                  <a:tcPr>
                    <a:solidFill>
                      <a:schemeClr val="accent6">
                        <a:lumMod val="60000"/>
                        <a:lumOff val="40000"/>
                      </a:schemeClr>
                    </a:solidFill>
                  </a:tcPr>
                </a:tc>
                <a:tc>
                  <a:txBody>
                    <a:bodyPr/>
                    <a:lstStyle/>
                    <a:p>
                      <a:pPr algn="ctr"/>
                      <a:r>
                        <a:rPr lang="en-US" dirty="0">
                          <a:solidFill>
                            <a:srgbClr val="FF0000"/>
                          </a:solidFill>
                        </a:rPr>
                        <a:t>53</a:t>
                      </a:r>
                    </a:p>
                  </a:txBody>
                  <a:tcPr>
                    <a:solidFill>
                      <a:schemeClr val="accent1">
                        <a:lumMod val="60000"/>
                        <a:lumOff val="40000"/>
                      </a:schemeClr>
                    </a:solidFill>
                  </a:tcPr>
                </a:tc>
                <a:tc>
                  <a:txBody>
                    <a:bodyPr/>
                    <a:lstStyle/>
                    <a:p>
                      <a:pPr algn="ctr"/>
                      <a:r>
                        <a:rPr lang="en-US" dirty="0"/>
                        <a:t>54</a:t>
                      </a:r>
                    </a:p>
                  </a:txBody>
                  <a:tcPr>
                    <a:solidFill>
                      <a:schemeClr val="accent2">
                        <a:lumMod val="60000"/>
                        <a:lumOff val="40000"/>
                      </a:schemeClr>
                    </a:solidFill>
                  </a:tcPr>
                </a:tc>
                <a:tc>
                  <a:txBody>
                    <a:bodyPr/>
                    <a:lstStyle/>
                    <a:p>
                      <a:pPr algn="ctr"/>
                      <a:r>
                        <a:rPr lang="en-US" dirty="0"/>
                        <a:t>50</a:t>
                      </a:r>
                    </a:p>
                  </a:txBody>
                  <a:tcPr>
                    <a:solidFill>
                      <a:schemeClr val="accent6">
                        <a:lumMod val="60000"/>
                        <a:lumOff val="40000"/>
                      </a:schemeClr>
                    </a:solidFill>
                  </a:tcPr>
                </a:tc>
                <a:tc>
                  <a:txBody>
                    <a:bodyPr/>
                    <a:lstStyle/>
                    <a:p>
                      <a:pPr algn="ctr"/>
                      <a:r>
                        <a:rPr lang="en-US" dirty="0">
                          <a:solidFill>
                            <a:srgbClr val="FF0000"/>
                          </a:solidFill>
                        </a:rPr>
                        <a:t>73</a:t>
                      </a:r>
                    </a:p>
                  </a:txBody>
                  <a:tcPr>
                    <a:solidFill>
                      <a:schemeClr val="accent1">
                        <a:lumMod val="60000"/>
                        <a:lumOff val="40000"/>
                      </a:schemeClr>
                    </a:solidFill>
                  </a:tcPr>
                </a:tc>
                <a:tc>
                  <a:txBody>
                    <a:bodyPr/>
                    <a:lstStyle/>
                    <a:p>
                      <a:pPr algn="ctr"/>
                      <a:r>
                        <a:rPr lang="en-US" dirty="0"/>
                        <a:t>21</a:t>
                      </a:r>
                    </a:p>
                  </a:txBody>
                  <a:tcPr>
                    <a:solidFill>
                      <a:schemeClr val="accent2">
                        <a:lumMod val="60000"/>
                        <a:lumOff val="40000"/>
                      </a:schemeClr>
                    </a:solidFill>
                  </a:tcPr>
                </a:tc>
                <a:tc>
                  <a:txBody>
                    <a:bodyPr/>
                    <a:lstStyle/>
                    <a:p>
                      <a:pPr algn="ctr"/>
                      <a:r>
                        <a:rPr lang="en-US" dirty="0"/>
                        <a:t>37</a:t>
                      </a:r>
                    </a:p>
                  </a:txBody>
                  <a:tcPr>
                    <a:solidFill>
                      <a:schemeClr val="accent6">
                        <a:lumMod val="60000"/>
                        <a:lumOff val="40000"/>
                      </a:schemeClr>
                    </a:solidFill>
                  </a:tcPr>
                </a:tc>
                <a:tc>
                  <a:txBody>
                    <a:bodyPr/>
                    <a:lstStyle/>
                    <a:p>
                      <a:pPr algn="ctr"/>
                      <a:r>
                        <a:rPr lang="en-US" dirty="0">
                          <a:solidFill>
                            <a:srgbClr val="FF0000"/>
                          </a:solidFill>
                        </a:rPr>
                        <a:t>47</a:t>
                      </a:r>
                    </a:p>
                  </a:txBody>
                  <a:tcPr>
                    <a:solidFill>
                      <a:schemeClr val="accent1">
                        <a:lumMod val="60000"/>
                        <a:lumOff val="40000"/>
                      </a:schemeClr>
                    </a:solidFill>
                  </a:tcPr>
                </a:tc>
                <a:tc>
                  <a:txBody>
                    <a:bodyPr/>
                    <a:lstStyle/>
                    <a:p>
                      <a:pPr algn="ctr"/>
                      <a:r>
                        <a:rPr lang="en-US" dirty="0"/>
                        <a:t>32</a:t>
                      </a:r>
                    </a:p>
                  </a:txBody>
                  <a:tcPr>
                    <a:solidFill>
                      <a:schemeClr val="accent2">
                        <a:lumMod val="60000"/>
                        <a:lumOff val="40000"/>
                      </a:schemeClr>
                    </a:solidFill>
                  </a:tcPr>
                </a:tc>
                <a:tc>
                  <a:txBody>
                    <a:bodyPr/>
                    <a:lstStyle/>
                    <a:p>
                      <a:pPr algn="ctr"/>
                      <a:r>
                        <a:rPr lang="en-US" dirty="0"/>
                        <a:t>6</a:t>
                      </a:r>
                    </a:p>
                  </a:txBody>
                  <a:tcPr>
                    <a:solidFill>
                      <a:schemeClr val="accent6">
                        <a:lumMod val="60000"/>
                        <a:lumOff val="40000"/>
                      </a:schemeClr>
                    </a:solidFill>
                  </a:tcPr>
                </a:tc>
                <a:tc>
                  <a:txBody>
                    <a:bodyPr/>
                    <a:lstStyle/>
                    <a:p>
                      <a:pPr algn="ctr"/>
                      <a:r>
                        <a:rPr lang="en-US" dirty="0">
                          <a:solidFill>
                            <a:srgbClr val="FF0000"/>
                          </a:solidFill>
                        </a:rPr>
                        <a:t>37</a:t>
                      </a:r>
                    </a:p>
                  </a:txBody>
                  <a:tcPr>
                    <a:solidFill>
                      <a:schemeClr val="accent1">
                        <a:lumMod val="60000"/>
                        <a:lumOff val="40000"/>
                      </a:schemeClr>
                    </a:solidFill>
                  </a:tcPr>
                </a:tc>
                <a:tc>
                  <a:txBody>
                    <a:bodyPr/>
                    <a:lstStyle/>
                    <a:p>
                      <a:pPr algn="ctr"/>
                      <a:r>
                        <a:rPr lang="en-US" dirty="0"/>
                        <a:t>181</a:t>
                      </a:r>
                    </a:p>
                  </a:txBody>
                  <a:tcPr>
                    <a:solidFill>
                      <a:schemeClr val="accent2">
                        <a:lumMod val="60000"/>
                        <a:lumOff val="40000"/>
                      </a:schemeClr>
                    </a:solidFill>
                  </a:tcPr>
                </a:tc>
                <a:tc>
                  <a:txBody>
                    <a:bodyPr/>
                    <a:lstStyle/>
                    <a:p>
                      <a:pPr algn="ctr"/>
                      <a:r>
                        <a:rPr lang="en-US" dirty="0">
                          <a:solidFill>
                            <a:srgbClr val="FF0000"/>
                          </a:solidFill>
                        </a:rPr>
                        <a:t>141</a:t>
                      </a:r>
                    </a:p>
                  </a:txBody>
                  <a:tcPr>
                    <a:solidFill>
                      <a:schemeClr val="accent6">
                        <a:lumMod val="60000"/>
                        <a:lumOff val="40000"/>
                      </a:schemeClr>
                    </a:solidFill>
                  </a:tcPr>
                </a:tc>
                <a:tc>
                  <a:txBody>
                    <a:bodyPr/>
                    <a:lstStyle/>
                    <a:p>
                      <a:pPr algn="ctr"/>
                      <a:r>
                        <a:rPr lang="en-US" dirty="0"/>
                        <a:t>141</a:t>
                      </a:r>
                    </a:p>
                  </a:txBody>
                  <a:tcPr>
                    <a:solidFill>
                      <a:schemeClr val="accent1">
                        <a:lumMod val="60000"/>
                        <a:lumOff val="40000"/>
                      </a:schemeClr>
                    </a:solidFill>
                  </a:tcPr>
                </a:tc>
                <a:extLst>
                  <a:ext uri="{0D108BD9-81ED-4DB2-BD59-A6C34878D82A}">
                    <a16:rowId xmlns:a16="http://schemas.microsoft.com/office/drawing/2014/main" val="2714475943"/>
                  </a:ext>
                </a:extLst>
              </a:tr>
              <a:tr h="672020">
                <a:tc>
                  <a:txBody>
                    <a:bodyPr/>
                    <a:lstStyle/>
                    <a:p>
                      <a:pPr algn="ctr"/>
                      <a:r>
                        <a:rPr lang="en-US" b="1" dirty="0"/>
                        <a:t>Acc drop</a:t>
                      </a:r>
                    </a:p>
                  </a:txBody>
                  <a:tcPr/>
                </a:tc>
                <a:tc>
                  <a:txBody>
                    <a:bodyPr/>
                    <a:lstStyle/>
                    <a:p>
                      <a:pPr algn="ctr"/>
                      <a:r>
                        <a:rPr lang="en-US" dirty="0"/>
                        <a:t>0.27</a:t>
                      </a:r>
                    </a:p>
                  </a:txBody>
                  <a:tcPr>
                    <a:solidFill>
                      <a:schemeClr val="accent2">
                        <a:lumMod val="60000"/>
                        <a:lumOff val="40000"/>
                      </a:schemeClr>
                    </a:solidFill>
                  </a:tcPr>
                </a:tc>
                <a:tc>
                  <a:txBody>
                    <a:bodyPr/>
                    <a:lstStyle/>
                    <a:p>
                      <a:pPr algn="ctr"/>
                      <a:r>
                        <a:rPr lang="en-US" dirty="0"/>
                        <a:t>0.24</a:t>
                      </a:r>
                    </a:p>
                  </a:txBody>
                  <a:tcPr>
                    <a:solidFill>
                      <a:schemeClr val="accent6">
                        <a:lumMod val="60000"/>
                        <a:lumOff val="40000"/>
                      </a:schemeClr>
                    </a:solidFill>
                  </a:tcPr>
                </a:tc>
                <a:tc>
                  <a:txBody>
                    <a:bodyPr/>
                    <a:lstStyle/>
                    <a:p>
                      <a:pPr algn="ctr"/>
                      <a:r>
                        <a:rPr lang="en-US" dirty="0">
                          <a:solidFill>
                            <a:srgbClr val="FF0000"/>
                          </a:solidFill>
                        </a:rPr>
                        <a:t>0.23</a:t>
                      </a:r>
                    </a:p>
                  </a:txBody>
                  <a:tcPr>
                    <a:solidFill>
                      <a:schemeClr val="accent1">
                        <a:lumMod val="60000"/>
                        <a:lumOff val="40000"/>
                      </a:schemeClr>
                    </a:solidFill>
                  </a:tcPr>
                </a:tc>
                <a:tc>
                  <a:txBody>
                    <a:bodyPr/>
                    <a:lstStyle/>
                    <a:p>
                      <a:pPr algn="ctr"/>
                      <a:r>
                        <a:rPr lang="en-US" dirty="0"/>
                        <a:t>0.22</a:t>
                      </a:r>
                    </a:p>
                  </a:txBody>
                  <a:tcPr>
                    <a:solidFill>
                      <a:schemeClr val="accent2">
                        <a:lumMod val="60000"/>
                        <a:lumOff val="40000"/>
                      </a:schemeClr>
                    </a:solidFill>
                  </a:tcPr>
                </a:tc>
                <a:tc>
                  <a:txBody>
                    <a:bodyPr/>
                    <a:lstStyle/>
                    <a:p>
                      <a:pPr algn="ctr"/>
                      <a:r>
                        <a:rPr lang="en-US" dirty="0"/>
                        <a:t>0.19</a:t>
                      </a:r>
                    </a:p>
                  </a:txBody>
                  <a:tcPr>
                    <a:solidFill>
                      <a:schemeClr val="accent6">
                        <a:lumMod val="60000"/>
                        <a:lumOff val="40000"/>
                      </a:schemeClr>
                    </a:solidFill>
                  </a:tcPr>
                </a:tc>
                <a:tc>
                  <a:txBody>
                    <a:bodyPr/>
                    <a:lstStyle/>
                    <a:p>
                      <a:pPr algn="ctr"/>
                      <a:r>
                        <a:rPr lang="en-US" dirty="0">
                          <a:solidFill>
                            <a:srgbClr val="FF0000"/>
                          </a:solidFill>
                        </a:rPr>
                        <a:t>0.10</a:t>
                      </a:r>
                    </a:p>
                  </a:txBody>
                  <a:tcPr>
                    <a:solidFill>
                      <a:schemeClr val="accent1">
                        <a:lumMod val="60000"/>
                        <a:lumOff val="40000"/>
                      </a:schemeClr>
                    </a:solidFill>
                  </a:tcPr>
                </a:tc>
                <a:tc>
                  <a:txBody>
                    <a:bodyPr/>
                    <a:lstStyle/>
                    <a:p>
                      <a:pPr algn="ctr"/>
                      <a:r>
                        <a:rPr lang="en-US" dirty="0"/>
                        <a:t>0.06</a:t>
                      </a:r>
                    </a:p>
                  </a:txBody>
                  <a:tcPr>
                    <a:solidFill>
                      <a:schemeClr val="accent2">
                        <a:lumMod val="60000"/>
                        <a:lumOff val="40000"/>
                      </a:schemeClr>
                    </a:solidFill>
                  </a:tcPr>
                </a:tc>
                <a:tc>
                  <a:txBody>
                    <a:bodyPr/>
                    <a:lstStyle/>
                    <a:p>
                      <a:pPr algn="ctr"/>
                      <a:r>
                        <a:rPr lang="en-US" dirty="0"/>
                        <a:t>0.049</a:t>
                      </a:r>
                    </a:p>
                  </a:txBody>
                  <a:tcPr>
                    <a:solidFill>
                      <a:schemeClr val="accent6">
                        <a:lumMod val="60000"/>
                        <a:lumOff val="40000"/>
                      </a:schemeClr>
                    </a:solidFill>
                  </a:tcPr>
                </a:tc>
                <a:tc>
                  <a:txBody>
                    <a:bodyPr/>
                    <a:lstStyle/>
                    <a:p>
                      <a:pPr algn="ctr"/>
                      <a:r>
                        <a:rPr lang="en-US" dirty="0">
                          <a:solidFill>
                            <a:srgbClr val="FF0000"/>
                          </a:solidFill>
                        </a:rPr>
                        <a:t>0.042</a:t>
                      </a:r>
                    </a:p>
                  </a:txBody>
                  <a:tcPr>
                    <a:solidFill>
                      <a:schemeClr val="accent1">
                        <a:lumMod val="60000"/>
                        <a:lumOff val="40000"/>
                      </a:schemeClr>
                    </a:solidFill>
                  </a:tcPr>
                </a:tc>
                <a:tc>
                  <a:txBody>
                    <a:bodyPr/>
                    <a:lstStyle/>
                    <a:p>
                      <a:pPr algn="ctr"/>
                      <a:r>
                        <a:rPr lang="en-US" dirty="0"/>
                        <a:t>0.08</a:t>
                      </a:r>
                    </a:p>
                  </a:txBody>
                  <a:tcPr>
                    <a:solidFill>
                      <a:schemeClr val="accent2">
                        <a:lumMod val="60000"/>
                        <a:lumOff val="40000"/>
                      </a:schemeClr>
                    </a:solidFill>
                  </a:tcPr>
                </a:tc>
                <a:tc>
                  <a:txBody>
                    <a:bodyPr/>
                    <a:lstStyle/>
                    <a:p>
                      <a:pPr algn="ctr"/>
                      <a:r>
                        <a:rPr lang="en-US" dirty="0"/>
                        <a:t>0.12</a:t>
                      </a:r>
                    </a:p>
                  </a:txBody>
                  <a:tcPr>
                    <a:solidFill>
                      <a:schemeClr val="accent6">
                        <a:lumMod val="60000"/>
                        <a:lumOff val="40000"/>
                      </a:schemeClr>
                    </a:solidFill>
                  </a:tcPr>
                </a:tc>
                <a:tc>
                  <a:txBody>
                    <a:bodyPr/>
                    <a:lstStyle/>
                    <a:p>
                      <a:pPr algn="ctr"/>
                      <a:r>
                        <a:rPr lang="en-US" dirty="0">
                          <a:solidFill>
                            <a:srgbClr val="FF0000"/>
                          </a:solidFill>
                        </a:rPr>
                        <a:t>0.05</a:t>
                      </a:r>
                    </a:p>
                  </a:txBody>
                  <a:tcPr>
                    <a:solidFill>
                      <a:schemeClr val="accent1">
                        <a:lumMod val="60000"/>
                        <a:lumOff val="40000"/>
                      </a:schemeClr>
                    </a:solidFill>
                  </a:tcPr>
                </a:tc>
                <a:tc>
                  <a:txBody>
                    <a:bodyPr/>
                    <a:lstStyle/>
                    <a:p>
                      <a:pPr algn="ctr"/>
                      <a:r>
                        <a:rPr lang="en-US" dirty="0"/>
                        <a:t>0.02</a:t>
                      </a:r>
                    </a:p>
                  </a:txBody>
                  <a:tcPr>
                    <a:solidFill>
                      <a:schemeClr val="accent2">
                        <a:lumMod val="60000"/>
                        <a:lumOff val="40000"/>
                      </a:schemeClr>
                    </a:solidFill>
                  </a:tcPr>
                </a:tc>
                <a:tc>
                  <a:txBody>
                    <a:bodyPr/>
                    <a:lstStyle/>
                    <a:p>
                      <a:pPr algn="ctr"/>
                      <a:r>
                        <a:rPr lang="en-US" dirty="0">
                          <a:solidFill>
                            <a:srgbClr val="FF0000"/>
                          </a:solidFill>
                        </a:rPr>
                        <a:t>0.19</a:t>
                      </a:r>
                    </a:p>
                  </a:txBody>
                  <a:tcPr>
                    <a:solidFill>
                      <a:schemeClr val="accent6">
                        <a:lumMod val="60000"/>
                        <a:lumOff val="40000"/>
                      </a:schemeClr>
                    </a:solidFill>
                  </a:tcPr>
                </a:tc>
                <a:tc>
                  <a:txBody>
                    <a:bodyPr/>
                    <a:lstStyle/>
                    <a:p>
                      <a:pPr algn="ctr"/>
                      <a:r>
                        <a:rPr lang="en-US" dirty="0"/>
                        <a:t>0.22</a:t>
                      </a:r>
                    </a:p>
                  </a:txBody>
                  <a:tcPr>
                    <a:solidFill>
                      <a:schemeClr val="accent1">
                        <a:lumMod val="60000"/>
                        <a:lumOff val="40000"/>
                      </a:schemeClr>
                    </a:solidFill>
                  </a:tcPr>
                </a:tc>
                <a:extLst>
                  <a:ext uri="{0D108BD9-81ED-4DB2-BD59-A6C34878D82A}">
                    <a16:rowId xmlns:a16="http://schemas.microsoft.com/office/drawing/2014/main" val="1291445305"/>
                  </a:ext>
                </a:extLst>
              </a:tr>
            </a:tbl>
          </a:graphicData>
        </a:graphic>
      </p:graphicFrame>
    </p:spTree>
    <p:extLst>
      <p:ext uri="{BB962C8B-B14F-4D97-AF65-F5344CB8AC3E}">
        <p14:creationId xmlns:p14="http://schemas.microsoft.com/office/powerpoint/2010/main" val="392043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FE90-E8AF-4879-8A51-787E70970708}"/>
              </a:ext>
            </a:extLst>
          </p:cNvPr>
          <p:cNvSpPr>
            <a:spLocks noGrp="1"/>
          </p:cNvSpPr>
          <p:nvPr>
            <p:ph type="title"/>
          </p:nvPr>
        </p:nvSpPr>
        <p:spPr/>
        <p:txBody>
          <a:bodyPr/>
          <a:lstStyle/>
          <a:p>
            <a:r>
              <a:rPr lang="en-US" b="1" dirty="0"/>
              <a:t>Why Partitioning DNN not a good solution?</a:t>
            </a:r>
          </a:p>
        </p:txBody>
      </p:sp>
      <p:sp>
        <p:nvSpPr>
          <p:cNvPr id="4" name="Content Placeholder 3">
            <a:extLst>
              <a:ext uri="{FF2B5EF4-FFF2-40B4-BE49-F238E27FC236}">
                <a16:creationId xmlns:a16="http://schemas.microsoft.com/office/drawing/2014/main" id="{631E9E69-4D48-4F7F-9454-7B7C45360749}"/>
              </a:ext>
            </a:extLst>
          </p:cNvPr>
          <p:cNvSpPr>
            <a:spLocks noGrp="1"/>
          </p:cNvSpPr>
          <p:nvPr>
            <p:ph sz="half" idx="1"/>
          </p:nvPr>
        </p:nvSpPr>
        <p:spPr>
          <a:xfrm>
            <a:off x="430696" y="1832389"/>
            <a:ext cx="5181600" cy="4351338"/>
          </a:xfrm>
        </p:spPr>
        <p:txBody>
          <a:bodyPr/>
          <a:lstStyle/>
          <a:p>
            <a:pPr lvl="1" fontAlgn="base"/>
            <a:r>
              <a:rPr lang="en-US" dirty="0"/>
              <a:t>Intermediate output of a CNN model such as feature maps 10X than inputs</a:t>
            </a:r>
          </a:p>
          <a:p>
            <a:pPr lvl="1" fontAlgn="base"/>
            <a:r>
              <a:rPr lang="en-US" dirty="0"/>
              <a:t>Client-side latency and communication overhead keeps on increasing</a:t>
            </a:r>
          </a:p>
          <a:p>
            <a:endParaRPr lang="en-US" dirty="0"/>
          </a:p>
        </p:txBody>
      </p:sp>
      <p:pic>
        <p:nvPicPr>
          <p:cNvPr id="1026" name="Picture 2">
            <a:extLst>
              <a:ext uri="{FF2B5EF4-FFF2-40B4-BE49-F238E27FC236}">
                <a16:creationId xmlns:a16="http://schemas.microsoft.com/office/drawing/2014/main" id="{FC13FF4C-31E4-4641-80BE-6C50805251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940" y="2411447"/>
            <a:ext cx="5127806" cy="29258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3014BA-E3D0-48B2-AD85-B0898012A629}"/>
              </a:ext>
            </a:extLst>
          </p:cNvPr>
          <p:cNvSpPr txBox="1"/>
          <p:nvPr/>
        </p:nvSpPr>
        <p:spPr>
          <a:xfrm>
            <a:off x="1234066" y="5320992"/>
            <a:ext cx="9511748" cy="892552"/>
          </a:xfrm>
          <a:prstGeom prst="rect">
            <a:avLst/>
          </a:prstGeom>
          <a:noFill/>
        </p:spPr>
        <p:txBody>
          <a:bodyPr wrap="square" rtlCol="0">
            <a:spAutoFit/>
          </a:bodyPr>
          <a:lstStyle/>
          <a:p>
            <a:pPr algn="ctr"/>
            <a:r>
              <a:rPr lang="en-US" sz="2600" b="1" dirty="0"/>
              <a:t>For </a:t>
            </a:r>
            <a:r>
              <a:rPr lang="en-US" sz="2600" b="1" dirty="0">
                <a:solidFill>
                  <a:srgbClr val="C00000"/>
                </a:solidFill>
              </a:rPr>
              <a:t>Resource-constraint end devices </a:t>
            </a:r>
            <a:r>
              <a:rPr lang="en-US" sz="2600" b="1" dirty="0"/>
              <a:t>(drones), remote execution seems to be the </a:t>
            </a:r>
            <a:r>
              <a:rPr lang="en-US" sz="2600" b="1" dirty="0">
                <a:solidFill>
                  <a:srgbClr val="C00000"/>
                </a:solidFill>
              </a:rPr>
              <a:t>best solution </a:t>
            </a:r>
            <a:r>
              <a:rPr lang="en-US" sz="2600" b="1" dirty="0"/>
              <a:t>with availability of network BW</a:t>
            </a:r>
          </a:p>
        </p:txBody>
      </p:sp>
    </p:spTree>
    <p:extLst>
      <p:ext uri="{BB962C8B-B14F-4D97-AF65-F5344CB8AC3E}">
        <p14:creationId xmlns:p14="http://schemas.microsoft.com/office/powerpoint/2010/main" val="60148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AFC9-0462-4F34-9E55-734DC7BDB497}"/>
              </a:ext>
            </a:extLst>
          </p:cNvPr>
          <p:cNvSpPr>
            <a:spLocks noGrp="1"/>
          </p:cNvSpPr>
          <p:nvPr>
            <p:ph type="title"/>
          </p:nvPr>
        </p:nvSpPr>
        <p:spPr/>
        <p:txBody>
          <a:bodyPr/>
          <a:lstStyle/>
          <a:p>
            <a:r>
              <a:rPr lang="en-US" b="1" dirty="0"/>
              <a:t>System Design II</a:t>
            </a:r>
          </a:p>
        </p:txBody>
      </p:sp>
      <p:sp>
        <p:nvSpPr>
          <p:cNvPr id="3" name="Content Placeholder 2">
            <a:extLst>
              <a:ext uri="{FF2B5EF4-FFF2-40B4-BE49-F238E27FC236}">
                <a16:creationId xmlns:a16="http://schemas.microsoft.com/office/drawing/2014/main" id="{0B838551-EA48-4A8E-A2E9-BD0BDD5620DE}"/>
              </a:ext>
            </a:extLst>
          </p:cNvPr>
          <p:cNvSpPr>
            <a:spLocks noGrp="1"/>
          </p:cNvSpPr>
          <p:nvPr>
            <p:ph idx="1"/>
          </p:nvPr>
        </p:nvSpPr>
        <p:spPr>
          <a:xfrm>
            <a:off x="838200" y="1825625"/>
            <a:ext cx="10515600" cy="2378730"/>
          </a:xfrm>
        </p:spPr>
        <p:txBody>
          <a:bodyPr/>
          <a:lstStyle/>
          <a:p>
            <a:r>
              <a:rPr lang="en-US" dirty="0"/>
              <a:t>For each of three techniques, we will design a ML regression model to find the optimum value either for </a:t>
            </a:r>
          </a:p>
          <a:p>
            <a:pPr lvl="1"/>
            <a:r>
              <a:rPr lang="en-US" dirty="0"/>
              <a:t>Resizing parameter for scaling</a:t>
            </a:r>
          </a:p>
          <a:p>
            <a:pPr lvl="1"/>
            <a:r>
              <a:rPr lang="en-US" dirty="0"/>
              <a:t> frequency of offloading </a:t>
            </a:r>
          </a:p>
          <a:p>
            <a:pPr lvl="1"/>
            <a:r>
              <a:rPr lang="en-US" dirty="0"/>
              <a:t>quantization parameter for encoding</a:t>
            </a:r>
          </a:p>
        </p:txBody>
      </p:sp>
      <p:cxnSp>
        <p:nvCxnSpPr>
          <p:cNvPr id="4" name="Straight Arrow Connector 3">
            <a:extLst>
              <a:ext uri="{FF2B5EF4-FFF2-40B4-BE49-F238E27FC236}">
                <a16:creationId xmlns:a16="http://schemas.microsoft.com/office/drawing/2014/main" id="{8DFAC16C-42F1-4D3C-84A7-63AB2868082E}"/>
              </a:ext>
            </a:extLst>
          </p:cNvPr>
          <p:cNvCxnSpPr>
            <a:cxnSpLocks/>
          </p:cNvCxnSpPr>
          <p:nvPr/>
        </p:nvCxnSpPr>
        <p:spPr>
          <a:xfrm>
            <a:off x="3487916" y="4193511"/>
            <a:ext cx="200791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810CBC-1076-4AA3-A043-95468109DED0}"/>
              </a:ext>
            </a:extLst>
          </p:cNvPr>
          <p:cNvSpPr txBox="1"/>
          <p:nvPr/>
        </p:nvSpPr>
        <p:spPr>
          <a:xfrm>
            <a:off x="3487917" y="4251851"/>
            <a:ext cx="2088038" cy="769441"/>
          </a:xfrm>
          <a:prstGeom prst="rect">
            <a:avLst/>
          </a:prstGeom>
          <a:noFill/>
        </p:spPr>
        <p:txBody>
          <a:bodyPr wrap="square" rtlCol="0">
            <a:spAutoFit/>
          </a:bodyPr>
          <a:lstStyle/>
          <a:p>
            <a:r>
              <a:rPr lang="en-US" sz="2200" dirty="0"/>
              <a:t>(</a:t>
            </a:r>
            <a:r>
              <a:rPr lang="en-US" sz="2200" dirty="0" err="1"/>
              <a:t>vid</a:t>
            </a:r>
            <a:r>
              <a:rPr lang="en-US" sz="2200" baseline="-25000" dirty="0" err="1"/>
              <a:t>temp</a:t>
            </a:r>
            <a:r>
              <a:rPr lang="en-US" sz="2200" dirty="0"/>
              <a:t>, </a:t>
            </a:r>
            <a:r>
              <a:rPr lang="en-US" sz="2200" dirty="0" err="1"/>
              <a:t>vid</a:t>
            </a:r>
            <a:r>
              <a:rPr lang="en-US" sz="2200" baseline="-25000" dirty="0" err="1"/>
              <a:t>spatial</a:t>
            </a:r>
            <a:r>
              <a:rPr lang="en-US" sz="2200" dirty="0"/>
              <a:t>)</a:t>
            </a:r>
          </a:p>
          <a:p>
            <a:endParaRPr lang="en-US" sz="2200" dirty="0"/>
          </a:p>
        </p:txBody>
      </p:sp>
      <p:sp>
        <p:nvSpPr>
          <p:cNvPr id="6" name="Rectangle 5">
            <a:extLst>
              <a:ext uri="{FF2B5EF4-FFF2-40B4-BE49-F238E27FC236}">
                <a16:creationId xmlns:a16="http://schemas.microsoft.com/office/drawing/2014/main" id="{408F199D-5FDB-487F-B6CE-D355663B5D53}"/>
              </a:ext>
            </a:extLst>
          </p:cNvPr>
          <p:cNvSpPr/>
          <p:nvPr/>
        </p:nvSpPr>
        <p:spPr>
          <a:xfrm>
            <a:off x="5495827" y="3938987"/>
            <a:ext cx="2818614" cy="17722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rPr>
              <a:t>ML Regression </a:t>
            </a:r>
            <a:r>
              <a:rPr lang="en-US" sz="2400" dirty="0" err="1">
                <a:solidFill>
                  <a:srgbClr val="7030A0"/>
                </a:solidFill>
              </a:rPr>
              <a:t>model</a:t>
            </a:r>
            <a:r>
              <a:rPr lang="en-US" sz="2400" baseline="-25000" dirty="0" err="1">
                <a:solidFill>
                  <a:srgbClr val="7030A0"/>
                </a:solidFill>
              </a:rPr>
              <a:t>i</a:t>
            </a:r>
            <a:endParaRPr lang="en-US" sz="2400" dirty="0">
              <a:solidFill>
                <a:srgbClr val="7030A0"/>
              </a:solidFill>
            </a:endParaRPr>
          </a:p>
        </p:txBody>
      </p:sp>
      <p:cxnSp>
        <p:nvCxnSpPr>
          <p:cNvPr id="7" name="Straight Arrow Connector 6">
            <a:extLst>
              <a:ext uri="{FF2B5EF4-FFF2-40B4-BE49-F238E27FC236}">
                <a16:creationId xmlns:a16="http://schemas.microsoft.com/office/drawing/2014/main" id="{E2E6F74B-CF08-45CB-8B40-A9F6C88584C4}"/>
              </a:ext>
            </a:extLst>
          </p:cNvPr>
          <p:cNvCxnSpPr>
            <a:cxnSpLocks/>
            <a:endCxn id="6" idx="2"/>
          </p:cNvCxnSpPr>
          <p:nvPr/>
        </p:nvCxnSpPr>
        <p:spPr>
          <a:xfrm flipH="1" flipV="1">
            <a:off x="6905134" y="5711220"/>
            <a:ext cx="14140" cy="114678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4FC391-EE81-4587-B15B-A2D37B59D733}"/>
              </a:ext>
            </a:extLst>
          </p:cNvPr>
          <p:cNvSpPr txBox="1"/>
          <p:nvPr/>
        </p:nvSpPr>
        <p:spPr>
          <a:xfrm>
            <a:off x="5156461" y="5933447"/>
            <a:ext cx="1762813" cy="830997"/>
          </a:xfrm>
          <a:prstGeom prst="rect">
            <a:avLst/>
          </a:prstGeom>
          <a:noFill/>
        </p:spPr>
        <p:txBody>
          <a:bodyPr wrap="square" rtlCol="0">
            <a:spAutoFit/>
          </a:bodyPr>
          <a:lstStyle/>
          <a:p>
            <a:r>
              <a:rPr lang="en-US" sz="2400" dirty="0"/>
              <a:t>Network BW Budget (B)</a:t>
            </a:r>
          </a:p>
        </p:txBody>
      </p:sp>
      <p:sp>
        <p:nvSpPr>
          <p:cNvPr id="9" name="Rectangle 8">
            <a:extLst>
              <a:ext uri="{FF2B5EF4-FFF2-40B4-BE49-F238E27FC236}">
                <a16:creationId xmlns:a16="http://schemas.microsoft.com/office/drawing/2014/main" id="{46C667D5-E8D4-4040-9367-2365A01F84DD}"/>
              </a:ext>
            </a:extLst>
          </p:cNvPr>
          <p:cNvSpPr/>
          <p:nvPr/>
        </p:nvSpPr>
        <p:spPr>
          <a:xfrm>
            <a:off x="8634953" y="2799761"/>
            <a:ext cx="3120272" cy="629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r>
              <a:rPr lang="en-US" baseline="-25000" dirty="0"/>
              <a:t>1 </a:t>
            </a:r>
            <a:r>
              <a:rPr lang="en-US" dirty="0"/>
              <a:t>, Model</a:t>
            </a:r>
            <a:r>
              <a:rPr lang="en-US" baseline="-25000" dirty="0"/>
              <a:t>2 </a:t>
            </a:r>
            <a:r>
              <a:rPr lang="en-US" dirty="0"/>
              <a:t>, Model</a:t>
            </a:r>
            <a:r>
              <a:rPr lang="en-US" baseline="-25000" dirty="0"/>
              <a:t>3</a:t>
            </a:r>
            <a:r>
              <a:rPr lang="en-US" dirty="0"/>
              <a:t> </a:t>
            </a:r>
          </a:p>
        </p:txBody>
      </p:sp>
      <p:sp>
        <p:nvSpPr>
          <p:cNvPr id="10" name="TextBox 9">
            <a:extLst>
              <a:ext uri="{FF2B5EF4-FFF2-40B4-BE49-F238E27FC236}">
                <a16:creationId xmlns:a16="http://schemas.microsoft.com/office/drawing/2014/main" id="{18427910-BB20-449D-AF6E-CD687483334B}"/>
              </a:ext>
            </a:extLst>
          </p:cNvPr>
          <p:cNvSpPr txBox="1"/>
          <p:nvPr/>
        </p:nvSpPr>
        <p:spPr>
          <a:xfrm>
            <a:off x="9457835" y="2328059"/>
            <a:ext cx="2096678" cy="369332"/>
          </a:xfrm>
          <a:prstGeom prst="rect">
            <a:avLst/>
          </a:prstGeom>
          <a:noFill/>
        </p:spPr>
        <p:txBody>
          <a:bodyPr wrap="square" rtlCol="0">
            <a:spAutoFit/>
          </a:bodyPr>
          <a:lstStyle/>
          <a:p>
            <a:r>
              <a:rPr lang="en-US" b="1" dirty="0">
                <a:solidFill>
                  <a:srgbClr val="C00000"/>
                </a:solidFill>
              </a:rPr>
              <a:t>Model pool</a:t>
            </a:r>
          </a:p>
        </p:txBody>
      </p:sp>
      <p:cxnSp>
        <p:nvCxnSpPr>
          <p:cNvPr id="12" name="Straight Arrow Connector 11">
            <a:extLst>
              <a:ext uri="{FF2B5EF4-FFF2-40B4-BE49-F238E27FC236}">
                <a16:creationId xmlns:a16="http://schemas.microsoft.com/office/drawing/2014/main" id="{166F6AD1-0EDD-4E62-862E-B15C50346144}"/>
              </a:ext>
            </a:extLst>
          </p:cNvPr>
          <p:cNvCxnSpPr/>
          <p:nvPr/>
        </p:nvCxnSpPr>
        <p:spPr>
          <a:xfrm flipH="1">
            <a:off x="8088198" y="3429000"/>
            <a:ext cx="2106891" cy="435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0A742C-FA04-48BB-9242-DE358D6D28C0}"/>
              </a:ext>
            </a:extLst>
          </p:cNvPr>
          <p:cNvSpPr txBox="1"/>
          <p:nvPr/>
        </p:nvSpPr>
        <p:spPr>
          <a:xfrm rot="20825962">
            <a:off x="8146019" y="3692434"/>
            <a:ext cx="2636197" cy="707886"/>
          </a:xfrm>
          <a:prstGeom prst="rect">
            <a:avLst/>
          </a:prstGeom>
          <a:noFill/>
        </p:spPr>
        <p:txBody>
          <a:bodyPr wrap="square" rtlCol="0">
            <a:spAutoFit/>
          </a:bodyPr>
          <a:lstStyle/>
          <a:p>
            <a:pPr algn="ctr"/>
            <a:r>
              <a:rPr lang="en-US" sz="2000" dirty="0"/>
              <a:t>Depending predicted technique </a:t>
            </a:r>
          </a:p>
        </p:txBody>
      </p:sp>
      <p:cxnSp>
        <p:nvCxnSpPr>
          <p:cNvPr id="14" name="Straight Arrow Connector 13">
            <a:extLst>
              <a:ext uri="{FF2B5EF4-FFF2-40B4-BE49-F238E27FC236}">
                <a16:creationId xmlns:a16="http://schemas.microsoft.com/office/drawing/2014/main" id="{DDA30F78-49C4-49A4-BFC0-F2F7410DA9F1}"/>
              </a:ext>
            </a:extLst>
          </p:cNvPr>
          <p:cNvCxnSpPr>
            <a:cxnSpLocks/>
          </p:cNvCxnSpPr>
          <p:nvPr/>
        </p:nvCxnSpPr>
        <p:spPr>
          <a:xfrm>
            <a:off x="8314441" y="5141265"/>
            <a:ext cx="114339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DC043D-3173-4E73-A8AE-60DE5DE139D1}"/>
              </a:ext>
            </a:extLst>
          </p:cNvPr>
          <p:cNvSpPr txBox="1"/>
          <p:nvPr/>
        </p:nvSpPr>
        <p:spPr>
          <a:xfrm>
            <a:off x="9422091" y="4923661"/>
            <a:ext cx="2168165" cy="369332"/>
          </a:xfrm>
          <a:prstGeom prst="rect">
            <a:avLst/>
          </a:prstGeom>
          <a:noFill/>
        </p:spPr>
        <p:txBody>
          <a:bodyPr wrap="square" rtlCol="0">
            <a:spAutoFit/>
          </a:bodyPr>
          <a:lstStyle/>
          <a:p>
            <a:r>
              <a:rPr lang="en-US" b="1" dirty="0"/>
              <a:t>3</a:t>
            </a:r>
            <a:r>
              <a:rPr lang="en-US" b="1" baseline="30000" dirty="0"/>
              <a:t>rd</a:t>
            </a:r>
            <a:r>
              <a:rPr lang="en-US" b="1" dirty="0"/>
              <a:t>  component</a:t>
            </a:r>
          </a:p>
        </p:txBody>
      </p:sp>
      <p:cxnSp>
        <p:nvCxnSpPr>
          <p:cNvPr id="17" name="Straight Arrow Connector 16">
            <a:extLst>
              <a:ext uri="{FF2B5EF4-FFF2-40B4-BE49-F238E27FC236}">
                <a16:creationId xmlns:a16="http://schemas.microsoft.com/office/drawing/2014/main" id="{92DD80A9-8980-4253-90DA-818EE6E985F7}"/>
              </a:ext>
            </a:extLst>
          </p:cNvPr>
          <p:cNvCxnSpPr>
            <a:cxnSpLocks/>
          </p:cNvCxnSpPr>
          <p:nvPr/>
        </p:nvCxnSpPr>
        <p:spPr>
          <a:xfrm>
            <a:off x="8314441" y="4822325"/>
            <a:ext cx="114339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6F7926D-70CC-4D84-B8BB-828C4ACFFCCA}"/>
              </a:ext>
            </a:extLst>
          </p:cNvPr>
          <p:cNvSpPr txBox="1"/>
          <p:nvPr/>
        </p:nvSpPr>
        <p:spPr>
          <a:xfrm>
            <a:off x="9457835" y="4619998"/>
            <a:ext cx="2254290" cy="369332"/>
          </a:xfrm>
          <a:prstGeom prst="rect">
            <a:avLst/>
          </a:prstGeom>
          <a:noFill/>
        </p:spPr>
        <p:txBody>
          <a:bodyPr wrap="square" rtlCol="0">
            <a:spAutoFit/>
          </a:bodyPr>
          <a:lstStyle/>
          <a:p>
            <a:r>
              <a:rPr lang="en-US" dirty="0"/>
              <a:t>Optimum Value used</a:t>
            </a:r>
          </a:p>
        </p:txBody>
      </p:sp>
    </p:spTree>
    <p:extLst>
      <p:ext uri="{BB962C8B-B14F-4D97-AF65-F5344CB8AC3E}">
        <p14:creationId xmlns:p14="http://schemas.microsoft.com/office/powerpoint/2010/main" val="1920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8" grpId="0"/>
      <p:bldP spid="9" grpId="0" animBg="1"/>
      <p:bldP spid="10" grpId="0"/>
      <p:bldP spid="13" grpId="0"/>
      <p:bldP spid="15" grpId="0"/>
      <p:bldP spid="15" grpId="1"/>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628950-DBDB-4A19-93AD-EA01015C21C3}"/>
              </a:ext>
            </a:extLst>
          </p:cNvPr>
          <p:cNvSpPr>
            <a:spLocks noGrp="1"/>
          </p:cNvSpPr>
          <p:nvPr>
            <p:ph type="title"/>
          </p:nvPr>
        </p:nvSpPr>
        <p:spPr/>
        <p:txBody>
          <a:bodyPr/>
          <a:lstStyle/>
          <a:p>
            <a:r>
              <a:rPr lang="en-US" b="1" dirty="0"/>
              <a:t>Modified Problem Formulation I</a:t>
            </a:r>
          </a:p>
        </p:txBody>
      </p:sp>
      <p:sp>
        <p:nvSpPr>
          <p:cNvPr id="6" name="Content Placeholder 5">
            <a:extLst>
              <a:ext uri="{FF2B5EF4-FFF2-40B4-BE49-F238E27FC236}">
                <a16:creationId xmlns:a16="http://schemas.microsoft.com/office/drawing/2014/main" id="{1F12AF97-293A-4600-80B0-FCE9C9A570A7}"/>
              </a:ext>
            </a:extLst>
          </p:cNvPr>
          <p:cNvSpPr>
            <a:spLocks noGrp="1"/>
          </p:cNvSpPr>
          <p:nvPr>
            <p:ph idx="1"/>
          </p:nvPr>
        </p:nvSpPr>
        <p:spPr>
          <a:xfrm>
            <a:off x="838200" y="1690687"/>
            <a:ext cx="10515600" cy="4583363"/>
          </a:xfrm>
        </p:spPr>
        <p:txBody>
          <a:bodyPr>
            <a:noAutofit/>
          </a:bodyPr>
          <a:lstStyle/>
          <a:p>
            <a:r>
              <a:rPr lang="en-US" sz="2300" dirty="0"/>
              <a:t>Time threshold is fixed and for a particular model on powerful server has very less fluctuation </a:t>
            </a:r>
          </a:p>
          <a:p>
            <a:pPr lvl="1"/>
            <a:r>
              <a:rPr lang="en-US" sz="2300" dirty="0"/>
              <a:t>One can consider the upper bound of detection time (</a:t>
            </a:r>
            <a:r>
              <a:rPr lang="en-US" sz="2300" dirty="0" err="1"/>
              <a:t>T</a:t>
            </a:r>
            <a:r>
              <a:rPr lang="en-US" sz="2300" baseline="-25000" dirty="0" err="1"/>
              <a:t>det</a:t>
            </a:r>
            <a:r>
              <a:rPr lang="en-US" sz="2300" dirty="0"/>
              <a:t>)</a:t>
            </a:r>
          </a:p>
          <a:p>
            <a:pPr lvl="1"/>
            <a:r>
              <a:rPr lang="en-US" sz="2300" dirty="0"/>
              <a:t>Hence there is fixed budget for communication (</a:t>
            </a:r>
            <a:r>
              <a:rPr lang="en-US" sz="2300" dirty="0" err="1"/>
              <a:t>T</a:t>
            </a:r>
            <a:r>
              <a:rPr lang="en-US" sz="2300" baseline="-25000" dirty="0" err="1"/>
              <a:t>comm</a:t>
            </a:r>
            <a:r>
              <a:rPr lang="en-US" sz="2300" dirty="0"/>
              <a:t>)</a:t>
            </a:r>
          </a:p>
          <a:p>
            <a:r>
              <a:rPr lang="en-US" sz="2300" dirty="0"/>
              <a:t>Our transmission frame size &lt; </a:t>
            </a:r>
            <a:r>
              <a:rPr lang="en-US" sz="2300" dirty="0" err="1"/>
              <a:t>T</a:t>
            </a:r>
            <a:r>
              <a:rPr lang="en-US" sz="2300" baseline="-25000" dirty="0" err="1"/>
              <a:t>comm</a:t>
            </a:r>
            <a:r>
              <a:rPr lang="en-US" sz="2300" dirty="0"/>
              <a:t> * BW </a:t>
            </a:r>
          </a:p>
          <a:p>
            <a:pPr lvl="1"/>
            <a:r>
              <a:rPr lang="en-US" sz="2300" dirty="0"/>
              <a:t>BW is variable depending on network condition</a:t>
            </a:r>
          </a:p>
          <a:p>
            <a:pPr lvl="1"/>
            <a:r>
              <a:rPr lang="en-US" sz="2300" dirty="0"/>
              <a:t>Send maximal size frame always</a:t>
            </a:r>
          </a:p>
          <a:p>
            <a:pPr lvl="1"/>
            <a:r>
              <a:rPr lang="en-US" sz="2300" b="1" u="sng" dirty="0"/>
              <a:t>Assumption:</a:t>
            </a:r>
            <a:r>
              <a:rPr lang="en-US" sz="2300" dirty="0"/>
              <a:t> with higher size (more content) the CNN accuracy will also improve</a:t>
            </a:r>
          </a:p>
          <a:p>
            <a:pPr lvl="1"/>
            <a:r>
              <a:rPr lang="en-US" sz="2300" b="1" dirty="0">
                <a:solidFill>
                  <a:srgbClr val="C00000"/>
                </a:solidFill>
              </a:rPr>
              <a:t>Is it true always?</a:t>
            </a:r>
          </a:p>
          <a:p>
            <a:pPr lvl="2"/>
            <a:r>
              <a:rPr lang="en-US" sz="2300" dirty="0"/>
              <a:t>No  </a:t>
            </a:r>
            <a:r>
              <a:rPr lang="en-US" sz="2300" dirty="0">
                <a:sym typeface="Wingdings" panose="05000000000000000000" pitchFamily="2" charset="2"/>
              </a:rPr>
              <a:t> </a:t>
            </a:r>
            <a:r>
              <a:rPr lang="en-US" sz="2300" dirty="0" err="1">
                <a:sym typeface="Wingdings" panose="05000000000000000000" pitchFamily="2" charset="2"/>
              </a:rPr>
              <a:t>Adascale</a:t>
            </a:r>
            <a:r>
              <a:rPr lang="en-US" sz="2300" dirty="0">
                <a:sym typeface="Wingdings" panose="05000000000000000000" pitchFamily="2" charset="2"/>
              </a:rPr>
              <a:t> [sysML’19]</a:t>
            </a:r>
          </a:p>
          <a:p>
            <a:pPr lvl="2"/>
            <a:r>
              <a:rPr lang="en-US" sz="2300" dirty="0">
                <a:sym typeface="Wingdings" panose="05000000000000000000" pitchFamily="2" charset="2"/>
              </a:rPr>
              <a:t>More content doesn’t imply all are useful.</a:t>
            </a:r>
          </a:p>
          <a:p>
            <a:pPr lvl="2"/>
            <a:r>
              <a:rPr lang="en-US" sz="2300" b="1" dirty="0">
                <a:solidFill>
                  <a:srgbClr val="FF0000"/>
                </a:solidFill>
                <a:sym typeface="Wingdings" panose="05000000000000000000" pitchFamily="2" charset="2"/>
              </a:rPr>
              <a:t>But is it outliers? </a:t>
            </a:r>
            <a:endParaRPr lang="en-US" sz="2300" b="1" dirty="0">
              <a:solidFill>
                <a:srgbClr val="FF0000"/>
              </a:solidFill>
            </a:endParaRPr>
          </a:p>
        </p:txBody>
      </p:sp>
    </p:spTree>
    <p:extLst>
      <p:ext uri="{BB962C8B-B14F-4D97-AF65-F5344CB8AC3E}">
        <p14:creationId xmlns:p14="http://schemas.microsoft.com/office/powerpoint/2010/main" val="343876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F06D-B296-4453-85D9-0EA7BCBA102D}"/>
              </a:ext>
            </a:extLst>
          </p:cNvPr>
          <p:cNvSpPr>
            <a:spLocks noGrp="1"/>
          </p:cNvSpPr>
          <p:nvPr>
            <p:ph type="title"/>
          </p:nvPr>
        </p:nvSpPr>
        <p:spPr/>
        <p:txBody>
          <a:bodyPr/>
          <a:lstStyle/>
          <a:p>
            <a:r>
              <a:rPr lang="en-US" b="1" dirty="0"/>
              <a:t>Why Cropping is not Included?</a:t>
            </a:r>
          </a:p>
        </p:txBody>
      </p:sp>
      <p:sp>
        <p:nvSpPr>
          <p:cNvPr id="3" name="Content Placeholder 2">
            <a:extLst>
              <a:ext uri="{FF2B5EF4-FFF2-40B4-BE49-F238E27FC236}">
                <a16:creationId xmlns:a16="http://schemas.microsoft.com/office/drawing/2014/main" id="{DDDA62A0-3A92-4F64-834F-1D4CE64044C0}"/>
              </a:ext>
            </a:extLst>
          </p:cNvPr>
          <p:cNvSpPr>
            <a:spLocks noGrp="1"/>
          </p:cNvSpPr>
          <p:nvPr>
            <p:ph idx="1"/>
          </p:nvPr>
        </p:nvSpPr>
        <p:spPr>
          <a:xfrm>
            <a:off x="838200" y="1825625"/>
            <a:ext cx="10515600" cy="2689814"/>
          </a:xfrm>
        </p:spPr>
        <p:txBody>
          <a:bodyPr/>
          <a:lstStyle/>
          <a:p>
            <a:r>
              <a:rPr lang="en-US" dirty="0"/>
              <a:t>For single object of interest, a cat takes less than 15 percent in an image and background takes rest of it</a:t>
            </a:r>
          </a:p>
          <a:p>
            <a:pPr lvl="1"/>
            <a:r>
              <a:rPr lang="en-US" dirty="0" err="1"/>
              <a:t>RoI</a:t>
            </a:r>
            <a:r>
              <a:rPr lang="en-US" dirty="0"/>
              <a:t> (Region of Interest) cropping will be a good choice then</a:t>
            </a:r>
          </a:p>
          <a:p>
            <a:r>
              <a:rPr lang="en-US" dirty="0"/>
              <a:t>But for multiple object detection, multiple </a:t>
            </a:r>
            <a:r>
              <a:rPr lang="en-US" dirty="0" err="1"/>
              <a:t>RoI</a:t>
            </a:r>
            <a:r>
              <a:rPr lang="en-US" dirty="0"/>
              <a:t> boxes can take 80-90% of the large image</a:t>
            </a:r>
          </a:p>
          <a:p>
            <a:pPr lvl="1"/>
            <a:r>
              <a:rPr lang="en-US" dirty="0" err="1"/>
              <a:t>RoI</a:t>
            </a:r>
            <a:r>
              <a:rPr lang="en-US" dirty="0"/>
              <a:t> cropping will be insignificant</a:t>
            </a:r>
          </a:p>
        </p:txBody>
      </p:sp>
      <p:sp>
        <p:nvSpPr>
          <p:cNvPr id="4" name="TextBox 3">
            <a:extLst>
              <a:ext uri="{FF2B5EF4-FFF2-40B4-BE49-F238E27FC236}">
                <a16:creationId xmlns:a16="http://schemas.microsoft.com/office/drawing/2014/main" id="{9A3CC775-D65A-4DA0-9F25-8BDB72F1ABA6}"/>
              </a:ext>
            </a:extLst>
          </p:cNvPr>
          <p:cNvSpPr txBox="1"/>
          <p:nvPr/>
        </p:nvSpPr>
        <p:spPr>
          <a:xfrm>
            <a:off x="1706251" y="5231876"/>
            <a:ext cx="8993171" cy="830997"/>
          </a:xfrm>
          <a:prstGeom prst="rect">
            <a:avLst/>
          </a:prstGeom>
          <a:noFill/>
        </p:spPr>
        <p:txBody>
          <a:bodyPr wrap="square" rtlCol="0">
            <a:spAutoFit/>
          </a:bodyPr>
          <a:lstStyle/>
          <a:p>
            <a:pPr algn="ctr"/>
            <a:r>
              <a:rPr lang="en-US" sz="2400" b="1" dirty="0">
                <a:solidFill>
                  <a:srgbClr val="C00000"/>
                </a:solidFill>
              </a:rPr>
              <a:t>But its still can be used as an orthogonal method with any of this techniques</a:t>
            </a:r>
          </a:p>
        </p:txBody>
      </p:sp>
    </p:spTree>
    <p:extLst>
      <p:ext uri="{BB962C8B-B14F-4D97-AF65-F5344CB8AC3E}">
        <p14:creationId xmlns:p14="http://schemas.microsoft.com/office/powerpoint/2010/main" val="111163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282009-BFB6-4CCA-B090-3CFEAA42BEE3}"/>
              </a:ext>
            </a:extLst>
          </p:cNvPr>
          <p:cNvSpPr>
            <a:spLocks noGrp="1"/>
          </p:cNvSpPr>
          <p:nvPr>
            <p:ph type="title"/>
          </p:nvPr>
        </p:nvSpPr>
        <p:spPr/>
        <p:txBody>
          <a:bodyPr/>
          <a:lstStyle/>
          <a:p>
            <a:r>
              <a:rPr lang="en-US" b="1" dirty="0"/>
              <a:t>Problem with choosing </a:t>
            </a:r>
            <a:r>
              <a:rPr lang="en-US" b="1" dirty="0" err="1"/>
              <a:t>Alg</a:t>
            </a:r>
            <a:r>
              <a:rPr lang="en-US" b="1" dirty="0"/>
              <a:t>, then parameter??</a:t>
            </a:r>
          </a:p>
        </p:txBody>
      </p:sp>
      <p:sp>
        <p:nvSpPr>
          <p:cNvPr id="5" name="Content Placeholder 4">
            <a:extLst>
              <a:ext uri="{FF2B5EF4-FFF2-40B4-BE49-F238E27FC236}">
                <a16:creationId xmlns:a16="http://schemas.microsoft.com/office/drawing/2014/main" id="{AF4D37E3-A5D0-4D2E-98C1-C7E349665A55}"/>
              </a:ext>
            </a:extLst>
          </p:cNvPr>
          <p:cNvSpPr>
            <a:spLocks noGrp="1"/>
          </p:cNvSpPr>
          <p:nvPr>
            <p:ph idx="1"/>
          </p:nvPr>
        </p:nvSpPr>
        <p:spPr/>
        <p:txBody>
          <a:bodyPr>
            <a:normAutofit fontScale="92500" lnSpcReduction="20000"/>
          </a:bodyPr>
          <a:lstStyle/>
          <a:p>
            <a:r>
              <a:rPr lang="en-US" dirty="0"/>
              <a:t>Previous papers talk about the choosing best possible tuning parameter (which can be infinite)</a:t>
            </a:r>
          </a:p>
          <a:p>
            <a:r>
              <a:rPr lang="en-US" dirty="0"/>
              <a:t># of algorithms (encoding-decoding, </a:t>
            </a:r>
            <a:r>
              <a:rPr lang="en-US" dirty="0" err="1"/>
              <a:t>freq</a:t>
            </a:r>
            <a:r>
              <a:rPr lang="en-US" dirty="0"/>
              <a:t> reduction) are much less hence easier to explore</a:t>
            </a:r>
          </a:p>
          <a:p>
            <a:pPr lvl="1"/>
            <a:r>
              <a:rPr lang="en-US" dirty="0"/>
              <a:t>But they will interplay with each other finding the best QP value after choosing encoding can perform worse than downsizing parameter in downscaling</a:t>
            </a:r>
          </a:p>
          <a:p>
            <a:pPr lvl="2"/>
            <a:r>
              <a:rPr lang="en-US" dirty="0"/>
              <a:t>Finding algorithm and best parameter inside algorithm are not independent events</a:t>
            </a:r>
          </a:p>
          <a:p>
            <a:pPr lvl="1"/>
            <a:r>
              <a:rPr lang="en-US" dirty="0"/>
              <a:t>Combination of algorithms are possible.</a:t>
            </a:r>
          </a:p>
          <a:p>
            <a:r>
              <a:rPr lang="en-US" dirty="0"/>
              <a:t>Hence we need to consider them jointly</a:t>
            </a:r>
          </a:p>
          <a:p>
            <a:r>
              <a:rPr lang="en-US" dirty="0"/>
              <a:t>One model (reinforcement learning) decides which algorithms to choose and what will the hyperparameter value </a:t>
            </a:r>
          </a:p>
          <a:p>
            <a:r>
              <a:rPr lang="en-US" dirty="0"/>
              <a:t>Since ML is end-2-end, using ML for end-2-end solution will be much better</a:t>
            </a:r>
          </a:p>
          <a:p>
            <a:endParaRPr lang="en-US" dirty="0"/>
          </a:p>
        </p:txBody>
      </p:sp>
    </p:spTree>
    <p:extLst>
      <p:ext uri="{BB962C8B-B14F-4D97-AF65-F5344CB8AC3E}">
        <p14:creationId xmlns:p14="http://schemas.microsoft.com/office/powerpoint/2010/main" val="4124718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8695-FFF2-4229-A4D4-4D395B159C62}"/>
              </a:ext>
            </a:extLst>
          </p:cNvPr>
          <p:cNvSpPr>
            <a:spLocks noGrp="1"/>
          </p:cNvSpPr>
          <p:nvPr>
            <p:ph type="title"/>
          </p:nvPr>
        </p:nvSpPr>
        <p:spPr/>
        <p:txBody>
          <a:bodyPr/>
          <a:lstStyle/>
          <a:p>
            <a:r>
              <a:rPr lang="en-US" b="1" dirty="0"/>
              <a:t>Detecting 2-dominant objects</a:t>
            </a:r>
          </a:p>
        </p:txBody>
      </p:sp>
      <p:pic>
        <p:nvPicPr>
          <p:cNvPr id="10" name="Content Placeholder 9">
            <a:extLst>
              <a:ext uri="{FF2B5EF4-FFF2-40B4-BE49-F238E27FC236}">
                <a16:creationId xmlns:a16="http://schemas.microsoft.com/office/drawing/2014/main" id="{6BCC6E11-62CC-4D50-BC4C-A0CC03599B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7514" y="2112264"/>
            <a:ext cx="5352287" cy="3465576"/>
          </a:xfrm>
        </p:spPr>
      </p:pic>
      <p:sp>
        <p:nvSpPr>
          <p:cNvPr id="11" name="TextBox 10">
            <a:extLst>
              <a:ext uri="{FF2B5EF4-FFF2-40B4-BE49-F238E27FC236}">
                <a16:creationId xmlns:a16="http://schemas.microsoft.com/office/drawing/2014/main" id="{54E709AB-C15A-442D-B15B-BDB9C53C02A9}"/>
              </a:ext>
            </a:extLst>
          </p:cNvPr>
          <p:cNvSpPr txBox="1"/>
          <p:nvPr/>
        </p:nvSpPr>
        <p:spPr>
          <a:xfrm>
            <a:off x="838200" y="5768583"/>
            <a:ext cx="4803648" cy="461665"/>
          </a:xfrm>
          <a:prstGeom prst="rect">
            <a:avLst/>
          </a:prstGeom>
          <a:noFill/>
        </p:spPr>
        <p:txBody>
          <a:bodyPr wrap="square" rtlCol="0">
            <a:spAutoFit/>
          </a:bodyPr>
          <a:lstStyle/>
          <a:p>
            <a:pPr algn="ctr"/>
            <a:r>
              <a:rPr lang="en-US" sz="2400" dirty="0"/>
              <a:t>2 dominant objects</a:t>
            </a:r>
          </a:p>
        </p:txBody>
      </p:sp>
      <p:sp>
        <p:nvSpPr>
          <p:cNvPr id="3" name="TextBox 2">
            <a:extLst>
              <a:ext uri="{FF2B5EF4-FFF2-40B4-BE49-F238E27FC236}">
                <a16:creationId xmlns:a16="http://schemas.microsoft.com/office/drawing/2014/main" id="{0C7787B2-B8BC-4755-BDCF-E4F6D59142B1}"/>
              </a:ext>
            </a:extLst>
          </p:cNvPr>
          <p:cNvSpPr txBox="1"/>
          <p:nvPr/>
        </p:nvSpPr>
        <p:spPr>
          <a:xfrm>
            <a:off x="6594763" y="2216728"/>
            <a:ext cx="5352287" cy="1200329"/>
          </a:xfrm>
          <a:prstGeom prst="rect">
            <a:avLst/>
          </a:prstGeom>
          <a:noFill/>
        </p:spPr>
        <p:txBody>
          <a:bodyPr wrap="square" rtlCol="0">
            <a:spAutoFit/>
          </a:bodyPr>
          <a:lstStyle/>
          <a:p>
            <a:r>
              <a:rPr lang="en-US" sz="2400" dirty="0"/>
              <a:t>Why the variation while changing the downscaling parameter or QP for encoding is less?</a:t>
            </a:r>
          </a:p>
        </p:txBody>
      </p:sp>
      <p:sp>
        <p:nvSpPr>
          <p:cNvPr id="7" name="TextBox 6">
            <a:extLst>
              <a:ext uri="{FF2B5EF4-FFF2-40B4-BE49-F238E27FC236}">
                <a16:creationId xmlns:a16="http://schemas.microsoft.com/office/drawing/2014/main" id="{8D6C0602-74B1-4B5F-A854-E547BC77F1D4}"/>
              </a:ext>
            </a:extLst>
          </p:cNvPr>
          <p:cNvSpPr txBox="1"/>
          <p:nvPr/>
        </p:nvSpPr>
        <p:spPr>
          <a:xfrm>
            <a:off x="6470072" y="4122249"/>
            <a:ext cx="5352287" cy="1200329"/>
          </a:xfrm>
          <a:prstGeom prst="rect">
            <a:avLst/>
          </a:prstGeom>
          <a:noFill/>
        </p:spPr>
        <p:txBody>
          <a:bodyPr wrap="square" rtlCol="0">
            <a:spAutoFit/>
          </a:bodyPr>
          <a:lstStyle/>
          <a:p>
            <a:pPr algn="ctr"/>
            <a:r>
              <a:rPr lang="en-US" sz="2400" dirty="0">
                <a:solidFill>
                  <a:srgbClr val="C00000"/>
                </a:solidFill>
              </a:rPr>
              <a:t>The initial resolution sent first convolution layer is 416X416 by default. Hence all images downscaled hugely</a:t>
            </a:r>
          </a:p>
        </p:txBody>
      </p:sp>
    </p:spTree>
    <p:extLst>
      <p:ext uri="{BB962C8B-B14F-4D97-AF65-F5344CB8AC3E}">
        <p14:creationId xmlns:p14="http://schemas.microsoft.com/office/powerpoint/2010/main" val="343202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12E5A5-FE30-4D67-9CF1-92CD84EFDCBF}"/>
              </a:ext>
            </a:extLst>
          </p:cNvPr>
          <p:cNvSpPr>
            <a:spLocks noGrp="1"/>
          </p:cNvSpPr>
          <p:nvPr>
            <p:ph type="title"/>
          </p:nvPr>
        </p:nvSpPr>
        <p:spPr/>
        <p:txBody>
          <a:bodyPr/>
          <a:lstStyle/>
          <a:p>
            <a:r>
              <a:rPr lang="en-US" b="1" dirty="0"/>
              <a:t>Why Cloud processing is the best?</a:t>
            </a:r>
          </a:p>
        </p:txBody>
      </p:sp>
      <p:sp>
        <p:nvSpPr>
          <p:cNvPr id="6" name="Content Placeholder 5">
            <a:extLst>
              <a:ext uri="{FF2B5EF4-FFF2-40B4-BE49-F238E27FC236}">
                <a16:creationId xmlns:a16="http://schemas.microsoft.com/office/drawing/2014/main" id="{4FF0C423-4E62-43D2-A2AC-FB8A8F846EC3}"/>
              </a:ext>
            </a:extLst>
          </p:cNvPr>
          <p:cNvSpPr>
            <a:spLocks noGrp="1"/>
          </p:cNvSpPr>
          <p:nvPr>
            <p:ph idx="1"/>
          </p:nvPr>
        </p:nvSpPr>
        <p:spPr/>
        <p:txBody>
          <a:bodyPr/>
          <a:lstStyle/>
          <a:p>
            <a:r>
              <a:rPr lang="en-US" dirty="0"/>
              <a:t>It will keep the model private as opposed to Federated learning</a:t>
            </a:r>
          </a:p>
          <a:p>
            <a:r>
              <a:rPr lang="en-US" dirty="0"/>
              <a:t>Cloud based approaches provide benefits such as </a:t>
            </a:r>
          </a:p>
          <a:p>
            <a:pPr lvl="1"/>
            <a:r>
              <a:rPr lang="en-US" dirty="0"/>
              <a:t>centralized model management </a:t>
            </a:r>
          </a:p>
          <a:p>
            <a:pPr lvl="1"/>
            <a:r>
              <a:rPr lang="en-US" dirty="0"/>
              <a:t>ability to execute deeper and more complex CNN models</a:t>
            </a:r>
          </a:p>
        </p:txBody>
      </p:sp>
    </p:spTree>
    <p:extLst>
      <p:ext uri="{BB962C8B-B14F-4D97-AF65-F5344CB8AC3E}">
        <p14:creationId xmlns:p14="http://schemas.microsoft.com/office/powerpoint/2010/main" val="1184399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2EC2-C6DD-4B2E-83E3-AC66BBCC74A8}"/>
              </a:ext>
            </a:extLst>
          </p:cNvPr>
          <p:cNvSpPr>
            <a:spLocks noGrp="1"/>
          </p:cNvSpPr>
          <p:nvPr>
            <p:ph type="title"/>
          </p:nvPr>
        </p:nvSpPr>
        <p:spPr/>
        <p:txBody>
          <a:bodyPr/>
          <a:lstStyle/>
          <a:p>
            <a:r>
              <a:rPr lang="en-US" b="1" dirty="0"/>
              <a:t>What’s State of the Art doing?</a:t>
            </a:r>
          </a:p>
        </p:txBody>
      </p:sp>
      <p:sp>
        <p:nvSpPr>
          <p:cNvPr id="3" name="Content Placeholder 2">
            <a:extLst>
              <a:ext uri="{FF2B5EF4-FFF2-40B4-BE49-F238E27FC236}">
                <a16:creationId xmlns:a16="http://schemas.microsoft.com/office/drawing/2014/main" id="{080DA078-64A2-4331-91BE-4477809DC117}"/>
              </a:ext>
            </a:extLst>
          </p:cNvPr>
          <p:cNvSpPr>
            <a:spLocks noGrp="1"/>
          </p:cNvSpPr>
          <p:nvPr>
            <p:ph idx="1"/>
          </p:nvPr>
        </p:nvSpPr>
        <p:spPr/>
        <p:txBody>
          <a:bodyPr/>
          <a:lstStyle/>
          <a:p>
            <a:r>
              <a:rPr lang="en-US" dirty="0"/>
              <a:t>Running object detection in each frame is very costly hence recent papers use object tracking in each frame with occasional object detection.</a:t>
            </a:r>
          </a:p>
          <a:p>
            <a:r>
              <a:rPr lang="en-US" dirty="0"/>
              <a:t>First do the object detection get a list of images then track those list of images before next object detection triggers </a:t>
            </a:r>
          </a:p>
          <a:p>
            <a:pPr lvl="1"/>
            <a:r>
              <a:rPr lang="en-US" b="1" u="sng" dirty="0"/>
              <a:t>Problem: </a:t>
            </a:r>
            <a:r>
              <a:rPr lang="en-US" dirty="0"/>
              <a:t>If new object appears and system is not taking care of then it will remain undetected for next set of frames (this is problematic for drones)</a:t>
            </a:r>
          </a:p>
          <a:p>
            <a:endParaRPr lang="en-US" dirty="0"/>
          </a:p>
          <a:p>
            <a:r>
              <a:rPr lang="en-US" dirty="0"/>
              <a:t>Hence, we have to run object detection on each and every frame</a:t>
            </a:r>
          </a:p>
        </p:txBody>
      </p:sp>
    </p:spTree>
    <p:extLst>
      <p:ext uri="{BB962C8B-B14F-4D97-AF65-F5344CB8AC3E}">
        <p14:creationId xmlns:p14="http://schemas.microsoft.com/office/powerpoint/2010/main" val="4700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A643-7B52-4021-9FE8-2EB325E2DBFA}"/>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4EE2BF14-709F-45CA-BD3F-59F747E391E5}"/>
              </a:ext>
            </a:extLst>
          </p:cNvPr>
          <p:cNvSpPr>
            <a:spLocks noGrp="1"/>
          </p:cNvSpPr>
          <p:nvPr>
            <p:ph idx="1"/>
          </p:nvPr>
        </p:nvSpPr>
        <p:spPr/>
        <p:txBody>
          <a:bodyPr/>
          <a:lstStyle/>
          <a:p>
            <a:r>
              <a:rPr lang="en-US" dirty="0"/>
              <a:t>How to get the best possible detection accuracy under </a:t>
            </a:r>
            <a:r>
              <a:rPr lang="en-US" sz="3800" b="1" dirty="0"/>
              <a:t>different network conditions</a:t>
            </a:r>
            <a:r>
              <a:rPr lang="en-US" dirty="0"/>
              <a:t> given a time constraint for a real-time CNN-based object detection application?</a:t>
            </a:r>
          </a:p>
          <a:p>
            <a:pPr lvl="1"/>
            <a:r>
              <a:rPr lang="en-US" dirty="0"/>
              <a:t>Application </a:t>
            </a:r>
            <a:r>
              <a:rPr lang="en-US" dirty="0">
                <a:sym typeface="Wingdings" panose="05000000000000000000" pitchFamily="2" charset="2"/>
              </a:rPr>
              <a:t> Pinpointing objects using Drone Camera Network </a:t>
            </a:r>
            <a:endParaRPr lang="en-US" dirty="0"/>
          </a:p>
        </p:txBody>
      </p:sp>
    </p:spTree>
    <p:extLst>
      <p:ext uri="{BB962C8B-B14F-4D97-AF65-F5344CB8AC3E}">
        <p14:creationId xmlns:p14="http://schemas.microsoft.com/office/powerpoint/2010/main" val="192134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F5-E281-471D-8C7C-8953292F07F5}"/>
              </a:ext>
            </a:extLst>
          </p:cNvPr>
          <p:cNvSpPr>
            <a:spLocks noGrp="1"/>
          </p:cNvSpPr>
          <p:nvPr>
            <p:ph type="title"/>
          </p:nvPr>
        </p:nvSpPr>
        <p:spPr/>
        <p:txBody>
          <a:bodyPr/>
          <a:lstStyle/>
          <a:p>
            <a:r>
              <a:rPr lang="en-US" b="1" dirty="0"/>
              <a:t>Two Tunable Inputs</a:t>
            </a:r>
          </a:p>
        </p:txBody>
      </p:sp>
      <p:sp>
        <p:nvSpPr>
          <p:cNvPr id="5" name="Content Placeholder 4">
            <a:extLst>
              <a:ext uri="{FF2B5EF4-FFF2-40B4-BE49-F238E27FC236}">
                <a16:creationId xmlns:a16="http://schemas.microsoft.com/office/drawing/2014/main" id="{B2A8C839-C2D8-43CD-A9F3-39D95A2C5B2C}"/>
              </a:ext>
            </a:extLst>
          </p:cNvPr>
          <p:cNvSpPr>
            <a:spLocks noGrp="1"/>
          </p:cNvSpPr>
          <p:nvPr>
            <p:ph idx="1"/>
          </p:nvPr>
        </p:nvSpPr>
        <p:spPr/>
        <p:txBody>
          <a:bodyPr/>
          <a:lstStyle/>
          <a:p>
            <a:pPr marL="514350" indent="-514350">
              <a:buFont typeface="+mj-lt"/>
              <a:buAutoNum type="arabicPeriod"/>
            </a:pPr>
            <a:r>
              <a:rPr lang="en-US" dirty="0"/>
              <a:t>Video content</a:t>
            </a:r>
          </a:p>
          <a:p>
            <a:pPr marL="514350" indent="-514350">
              <a:buFont typeface="+mj-lt"/>
              <a:buAutoNum type="arabicPeriod"/>
            </a:pPr>
            <a:r>
              <a:rPr lang="en-US" dirty="0"/>
              <a:t>CNN Model</a:t>
            </a:r>
          </a:p>
        </p:txBody>
      </p:sp>
      <p:sp>
        <p:nvSpPr>
          <p:cNvPr id="3" name="Rectangle 2">
            <a:extLst>
              <a:ext uri="{FF2B5EF4-FFF2-40B4-BE49-F238E27FC236}">
                <a16:creationId xmlns:a16="http://schemas.microsoft.com/office/drawing/2014/main" id="{5BA999A0-034B-412A-80A5-41259DFEDE0E}"/>
              </a:ext>
            </a:extLst>
          </p:cNvPr>
          <p:cNvSpPr/>
          <p:nvPr/>
        </p:nvSpPr>
        <p:spPr>
          <a:xfrm>
            <a:off x="1973802" y="4073501"/>
            <a:ext cx="8457460" cy="1138773"/>
          </a:xfrm>
          <a:prstGeom prst="rect">
            <a:avLst/>
          </a:prstGeom>
        </p:spPr>
        <p:txBody>
          <a:bodyPr wrap="square">
            <a:spAutoFit/>
          </a:bodyPr>
          <a:lstStyle/>
          <a:p>
            <a:pPr algn="ctr"/>
            <a:r>
              <a:rPr lang="en-US" sz="3400" b="1" dirty="0">
                <a:solidFill>
                  <a:srgbClr val="C00000"/>
                </a:solidFill>
              </a:rPr>
              <a:t>Now, how to adaptively reduce network BW requirement based on input video content???</a:t>
            </a:r>
            <a:endParaRPr lang="en-US" sz="3400" dirty="0"/>
          </a:p>
        </p:txBody>
      </p:sp>
    </p:spTree>
    <p:extLst>
      <p:ext uri="{BB962C8B-B14F-4D97-AF65-F5344CB8AC3E}">
        <p14:creationId xmlns:p14="http://schemas.microsoft.com/office/powerpoint/2010/main" val="21861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2631</Words>
  <Application>Microsoft Office PowerPoint</Application>
  <PresentationFormat>Widescreen</PresentationFormat>
  <Paragraphs>490</Paragraphs>
  <Slides>54</Slides>
  <Notes>15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Improving Edge-Assisted CNN Detection Accuracy thro’ Flexible Pipeline Tuning </vt:lpstr>
      <vt:lpstr>Prior Work</vt:lpstr>
      <vt:lpstr>Observations  Where is the Bottleneck?</vt:lpstr>
      <vt:lpstr>Why Local-Remote Execution is not a Good Solution?</vt:lpstr>
      <vt:lpstr>Why Partitioning DNN not a good solution?</vt:lpstr>
      <vt:lpstr>Why Cloud processing is the best?</vt:lpstr>
      <vt:lpstr>What’s State of the Art doing?</vt:lpstr>
      <vt:lpstr>Problem Statement</vt:lpstr>
      <vt:lpstr>Two Tunable Inputs</vt:lpstr>
      <vt:lpstr>Design Choice I: Resizing the Image</vt:lpstr>
      <vt:lpstr>Scaling</vt:lpstr>
      <vt:lpstr>Cropping</vt:lpstr>
      <vt:lpstr>Seam Carving</vt:lpstr>
      <vt:lpstr>Design Choice II: Drop Unnecessary Frames</vt:lpstr>
      <vt:lpstr>Design Choice II: Compression (Encoding + Decoding)</vt:lpstr>
      <vt:lpstr>Assumption about Network BW</vt:lpstr>
      <vt:lpstr>LTE Transmission BW</vt:lpstr>
      <vt:lpstr>  </vt:lpstr>
      <vt:lpstr>Experimental Setup</vt:lpstr>
      <vt:lpstr>1-Dominant Obj video</vt:lpstr>
      <vt:lpstr>Impact on Detection Accuracy</vt:lpstr>
      <vt:lpstr>Changing the Resolution before first Convolution Layer (1024)</vt:lpstr>
      <vt:lpstr>Using Smaller Models (Tiny-YOLO)</vt:lpstr>
      <vt:lpstr>Video Analytics Pipeline</vt:lpstr>
      <vt:lpstr>Fixed Object-Detection Pipeline</vt:lpstr>
      <vt:lpstr>Modified Problem Formulation II</vt:lpstr>
      <vt:lpstr>Fixed(few modules) vs Flexible (numerous Ops)</vt:lpstr>
      <vt:lpstr>Flexible Pipeline of Operators</vt:lpstr>
      <vt:lpstr>Impact of These Operators</vt:lpstr>
      <vt:lpstr>What are these Operators?</vt:lpstr>
      <vt:lpstr>Pipeline of Operators (Explored)</vt:lpstr>
      <vt:lpstr>  </vt:lpstr>
      <vt:lpstr>Accuracy vs Available BW </vt:lpstr>
      <vt:lpstr>Accuracy vs Available BW (Different Model)</vt:lpstr>
      <vt:lpstr>Best Configuration varies over Content</vt:lpstr>
      <vt:lpstr>For Drone Captured Images</vt:lpstr>
      <vt:lpstr>Best Configuration varies from Frame to frame</vt:lpstr>
      <vt:lpstr>Smaller Model for Drone Captured Images</vt:lpstr>
      <vt:lpstr>Conclusion</vt:lpstr>
      <vt:lpstr>Plans to procced </vt:lpstr>
      <vt:lpstr>How to Map Relevant Video Features to Best Config??</vt:lpstr>
      <vt:lpstr>System Design </vt:lpstr>
      <vt:lpstr>  </vt:lpstr>
      <vt:lpstr>Approximate Parameter Tuning-I</vt:lpstr>
      <vt:lpstr>Approximate Parameter Tuning-II</vt:lpstr>
      <vt:lpstr>Approximate Parameter Tuning-III</vt:lpstr>
      <vt:lpstr>Approximate Parameter Tuning-IV</vt:lpstr>
      <vt:lpstr>Thank You..  </vt:lpstr>
      <vt:lpstr>PowerPoint Presentation</vt:lpstr>
      <vt:lpstr>System Design II</vt:lpstr>
      <vt:lpstr>Modified Problem Formulation I</vt:lpstr>
      <vt:lpstr>Why Cropping is not Included?</vt:lpstr>
      <vt:lpstr>Problem with choosing Alg, then parameter??</vt:lpstr>
      <vt:lpstr>Detecting 2-dominant objects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Sibendu Paul</dc:creator>
  <cp:lastModifiedBy>Sibendu Paul</cp:lastModifiedBy>
  <cp:revision>30</cp:revision>
  <dcterms:created xsi:type="dcterms:W3CDTF">2019-11-06T14:00:08Z</dcterms:created>
  <dcterms:modified xsi:type="dcterms:W3CDTF">2019-11-29T19:40:30Z</dcterms:modified>
</cp:coreProperties>
</file>